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omments/modernComment_100_5F7AEC4E.xml" ContentType="application/vnd.ms-powerpoint.comments+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72" r:id="rId5"/>
  </p:sldMasterIdLst>
  <p:notesMasterIdLst>
    <p:notesMasterId r:id="rId10"/>
  </p:notesMasterIdLst>
  <p:sldIdLst>
    <p:sldId id="256" r:id="rId6"/>
    <p:sldId id="787" r:id="rId7"/>
    <p:sldId id="788" r:id="rId8"/>
    <p:sldId id="785" r:id="rId9"/>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F612804-C1F0-B92F-3234-9662B1694857}" name="Kirsi Tanner (TAMK)" initials="K(" userId="S::kirsi.tanner_tuni.fi#ext#@lut.onmicrosoft.com::4fbf42e0-2d32-4c5d-9e17-8134b7df0331" providerId="AD"/>
  <p188:author id="{ACAC5B5C-8B2B-5855-7076-6FD20328EFB4}" name="Kirsi Tanner (TAMK)" initials="KT" userId="S::kirsi.tanner@tuni.fi::c163a1f8-d7db-4cab-a4aa-b8e65025c9c1" providerId="AD"/>
  <p188:author id="{49161AAF-6C85-1E72-B93C-1AF8704C3084}" name="Mika Boedeker (TAMK)" initials="MB" userId="S::mika.boedeker@tuni.fi::1581a175-ddcf-49da-88c5-efd058dd5c16"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5E1BA"/>
    <a:srgbClr val="83E3B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6EFC6A1-DDEF-3C51-1C2A-AAA2F7CD33DD}" v="2" dt="2026-05-15T10:42:38.61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2994" autoAdjust="0"/>
  </p:normalViewPr>
  <p:slideViewPr>
    <p:cSldViewPr snapToGrid="0">
      <p:cViewPr varScale="1">
        <p:scale>
          <a:sx n="41" d="100"/>
          <a:sy n="41" d="100"/>
        </p:scale>
        <p:origin x="2280" y="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viewProps" Target="viewProps.xml"/><Relationship Id="rId17" Type="http://schemas.microsoft.com/office/2018/10/relationships/authors" Target="author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presProps" Target="presProps.xml"/><Relationship Id="rId5" Type="http://schemas.openxmlformats.org/officeDocument/2006/relationships/slideMaster" Target="slideMasters/slideMaster2.xml"/><Relationship Id="rId15" Type="http://schemas.microsoft.com/office/2016/11/relationships/changesInfo" Target="changesInfos/changesInfo1.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ika Kylänen (TAMK)" userId="73b15eec-58df-4ea1-ae59-e0eb84caf752" providerId="ADAL" clId="{BB1E5006-0403-430F-853C-75DC7C4B2E63}"/>
    <pc:docChg chg="modSld">
      <pc:chgData name="Mika Kylänen (TAMK)" userId="73b15eec-58df-4ea1-ae59-e0eb84caf752" providerId="ADAL" clId="{BB1E5006-0403-430F-853C-75DC7C4B2E63}" dt="2026-05-14T09:04:58.690" v="137" actId="20577"/>
      <pc:docMkLst>
        <pc:docMk/>
      </pc:docMkLst>
      <pc:sldChg chg="modSp mod">
        <pc:chgData name="Mika Kylänen (TAMK)" userId="73b15eec-58df-4ea1-ae59-e0eb84caf752" providerId="ADAL" clId="{BB1E5006-0403-430F-853C-75DC7C4B2E63}" dt="2026-05-14T09:03:11.071" v="123" actId="20577"/>
        <pc:sldMkLst>
          <pc:docMk/>
          <pc:sldMk cId="1601891406" sldId="256"/>
        </pc:sldMkLst>
        <pc:spChg chg="mod">
          <ac:chgData name="Mika Kylänen (TAMK)" userId="73b15eec-58df-4ea1-ae59-e0eb84caf752" providerId="ADAL" clId="{BB1E5006-0403-430F-853C-75DC7C4B2E63}" dt="2026-05-14T09:02:29.649" v="55" actId="20577"/>
          <ac:spMkLst>
            <pc:docMk/>
            <pc:sldMk cId="1601891406" sldId="256"/>
            <ac:spMk id="2" creationId="{ACBCB2E7-CA1D-6434-AFA7-54E38D216645}"/>
          </ac:spMkLst>
        </pc:spChg>
        <pc:spChg chg="mod">
          <ac:chgData name="Mika Kylänen (TAMK)" userId="73b15eec-58df-4ea1-ae59-e0eb84caf752" providerId="ADAL" clId="{BB1E5006-0403-430F-853C-75DC7C4B2E63}" dt="2026-05-14T09:03:11.071" v="123" actId="20577"/>
          <ac:spMkLst>
            <pc:docMk/>
            <pc:sldMk cId="1601891406" sldId="256"/>
            <ac:spMk id="8" creationId="{9CAABDD0-72A4-0C87-6431-1E5725AB1E14}"/>
          </ac:spMkLst>
        </pc:spChg>
      </pc:sldChg>
      <pc:sldChg chg="modSp mod">
        <pc:chgData name="Mika Kylänen (TAMK)" userId="73b15eec-58df-4ea1-ae59-e0eb84caf752" providerId="ADAL" clId="{BB1E5006-0403-430F-853C-75DC7C4B2E63}" dt="2026-05-14T09:03:32.052" v="130" actId="20577"/>
        <pc:sldMkLst>
          <pc:docMk/>
          <pc:sldMk cId="3432159674" sldId="787"/>
        </pc:sldMkLst>
        <pc:spChg chg="mod">
          <ac:chgData name="Mika Kylänen (TAMK)" userId="73b15eec-58df-4ea1-ae59-e0eb84caf752" providerId="ADAL" clId="{BB1E5006-0403-430F-853C-75DC7C4B2E63}" dt="2026-05-14T09:03:32.052" v="130" actId="20577"/>
          <ac:spMkLst>
            <pc:docMk/>
            <pc:sldMk cId="3432159674" sldId="787"/>
            <ac:spMk id="9" creationId="{EB75FCCD-CA11-7C80-AC93-E02F7757A9EC}"/>
          </ac:spMkLst>
        </pc:spChg>
      </pc:sldChg>
      <pc:sldChg chg="modSp mod">
        <pc:chgData name="Mika Kylänen (TAMK)" userId="73b15eec-58df-4ea1-ae59-e0eb84caf752" providerId="ADAL" clId="{BB1E5006-0403-430F-853C-75DC7C4B2E63}" dt="2026-05-14T09:04:58.690" v="137" actId="20577"/>
        <pc:sldMkLst>
          <pc:docMk/>
          <pc:sldMk cId="2090535603" sldId="788"/>
        </pc:sldMkLst>
        <pc:spChg chg="mod">
          <ac:chgData name="Mika Kylänen (TAMK)" userId="73b15eec-58df-4ea1-ae59-e0eb84caf752" providerId="ADAL" clId="{BB1E5006-0403-430F-853C-75DC7C4B2E63}" dt="2026-05-14T09:04:58.690" v="137" actId="20577"/>
          <ac:spMkLst>
            <pc:docMk/>
            <pc:sldMk cId="2090535603" sldId="788"/>
            <ac:spMk id="9" creationId="{640C2C3A-E548-E947-CE8B-61342844CA1D}"/>
          </ac:spMkLst>
        </pc:spChg>
      </pc:sldChg>
    </pc:docChg>
  </pc:docChgLst>
  <pc:docChgLst>
    <pc:chgData name="Kirsi Tanner (TAMK)" userId="S::kirsi.tanner_tuni.fi#ext#@lut.onmicrosoft.com::4fbf42e0-2d32-4c5d-9e17-8134b7df0331" providerId="AD" clId="Web-{96EFC6A1-DDEF-3C51-1C2A-AAA2F7CD33DD}"/>
    <pc:docChg chg="mod">
      <pc:chgData name="Kirsi Tanner (TAMK)" userId="S::kirsi.tanner_tuni.fi#ext#@lut.onmicrosoft.com::4fbf42e0-2d32-4c5d-9e17-8134b7df0331" providerId="AD" clId="Web-{96EFC6A1-DDEF-3C51-1C2A-AAA2F7CD33DD}" dt="2026-05-15T10:42:38.614" v="0"/>
      <pc:docMkLst>
        <pc:docMk/>
      </pc:docMkLst>
    </pc:docChg>
  </pc:docChgLst>
  <pc:docChgLst>
    <pc:chgData name="Kirsi Tanner (TAMK)" userId="c163a1f8-d7db-4cab-a4aa-b8e65025c9c1" providerId="ADAL" clId="{DC7CBE5B-A2A9-4525-ACD3-7765970DD4ED}"/>
    <pc:docChg chg="undo custSel addSld delSld modSld">
      <pc:chgData name="Kirsi Tanner (TAMK)" userId="c163a1f8-d7db-4cab-a4aa-b8e65025c9c1" providerId="ADAL" clId="{DC7CBE5B-A2A9-4525-ACD3-7765970DD4ED}" dt="2026-05-12T17:54:30.256" v="330" actId="255"/>
      <pc:docMkLst>
        <pc:docMk/>
      </pc:docMkLst>
      <pc:sldChg chg="modSp mod">
        <pc:chgData name="Kirsi Tanner (TAMK)" userId="c163a1f8-d7db-4cab-a4aa-b8e65025c9c1" providerId="ADAL" clId="{DC7CBE5B-A2A9-4525-ACD3-7765970DD4ED}" dt="2026-05-12T17:29:29.139" v="120" actId="6549"/>
        <pc:sldMkLst>
          <pc:docMk/>
          <pc:sldMk cId="1601891406" sldId="256"/>
        </pc:sldMkLst>
        <pc:spChg chg="mod">
          <ac:chgData name="Kirsi Tanner (TAMK)" userId="c163a1f8-d7db-4cab-a4aa-b8e65025c9c1" providerId="ADAL" clId="{DC7CBE5B-A2A9-4525-ACD3-7765970DD4ED}" dt="2026-05-12T17:29:29.139" v="120" actId="6549"/>
          <ac:spMkLst>
            <pc:docMk/>
            <pc:sldMk cId="1601891406" sldId="256"/>
            <ac:spMk id="8" creationId="{9CAABDD0-72A4-0C87-6431-1E5725AB1E14}"/>
          </ac:spMkLst>
        </pc:spChg>
      </pc:sldChg>
      <pc:sldChg chg="modSp mod">
        <pc:chgData name="Kirsi Tanner (TAMK)" userId="c163a1f8-d7db-4cab-a4aa-b8e65025c9c1" providerId="ADAL" clId="{DC7CBE5B-A2A9-4525-ACD3-7765970DD4ED}" dt="2026-05-12T17:35:18.813" v="182" actId="2711"/>
        <pc:sldMkLst>
          <pc:docMk/>
          <pc:sldMk cId="3973175404" sldId="785"/>
        </pc:sldMkLst>
        <pc:spChg chg="mod">
          <ac:chgData name="Kirsi Tanner (TAMK)" userId="c163a1f8-d7db-4cab-a4aa-b8e65025c9c1" providerId="ADAL" clId="{DC7CBE5B-A2A9-4525-ACD3-7765970DD4ED}" dt="2026-05-12T17:35:18.813" v="182" actId="2711"/>
          <ac:spMkLst>
            <pc:docMk/>
            <pc:sldMk cId="3973175404" sldId="785"/>
            <ac:spMk id="9" creationId="{D2B4A686-7F45-F1DF-C323-B52D8355862B}"/>
          </ac:spMkLst>
        </pc:spChg>
        <pc:graphicFrameChg chg="modGraphic">
          <ac:chgData name="Kirsi Tanner (TAMK)" userId="c163a1f8-d7db-4cab-a4aa-b8e65025c9c1" providerId="ADAL" clId="{DC7CBE5B-A2A9-4525-ACD3-7765970DD4ED}" dt="2026-05-12T17:32:58.971" v="141" actId="20577"/>
          <ac:graphicFrameMkLst>
            <pc:docMk/>
            <pc:sldMk cId="3973175404" sldId="785"/>
            <ac:graphicFrameMk id="10" creationId="{A6ABC6EC-D19B-B639-7525-9F9DFCCDBDBC}"/>
          </ac:graphicFrameMkLst>
        </pc:graphicFrameChg>
      </pc:sldChg>
      <pc:sldChg chg="addSp modSp add mod">
        <pc:chgData name="Kirsi Tanner (TAMK)" userId="c163a1f8-d7db-4cab-a4aa-b8e65025c9c1" providerId="ADAL" clId="{DC7CBE5B-A2A9-4525-ACD3-7765970DD4ED}" dt="2026-05-12T17:54:30.256" v="330" actId="255"/>
        <pc:sldMkLst>
          <pc:docMk/>
          <pc:sldMk cId="3432159674" sldId="787"/>
        </pc:sldMkLst>
        <pc:spChg chg="mod">
          <ac:chgData name="Kirsi Tanner (TAMK)" userId="c163a1f8-d7db-4cab-a4aa-b8e65025c9c1" providerId="ADAL" clId="{DC7CBE5B-A2A9-4525-ACD3-7765970DD4ED}" dt="2026-05-12T17:53:16.852" v="320" actId="14100"/>
          <ac:spMkLst>
            <pc:docMk/>
            <pc:sldMk cId="3432159674" sldId="787"/>
            <ac:spMk id="8" creationId="{A551DB42-03B7-B372-A7F1-71EA8BF7A1A9}"/>
          </ac:spMkLst>
        </pc:spChg>
        <pc:graphicFrameChg chg="mod modGraphic">
          <ac:chgData name="Kirsi Tanner (TAMK)" userId="c163a1f8-d7db-4cab-a4aa-b8e65025c9c1" providerId="ADAL" clId="{DC7CBE5B-A2A9-4525-ACD3-7765970DD4ED}" dt="2026-05-12T17:54:30.256" v="330" actId="255"/>
          <ac:graphicFrameMkLst>
            <pc:docMk/>
            <pc:sldMk cId="3432159674" sldId="787"/>
            <ac:graphicFrameMk id="6" creationId="{01C6318D-5FDE-C15C-C7E9-A19F871EAFBF}"/>
          </ac:graphicFrameMkLst>
        </pc:graphicFrameChg>
        <pc:picChg chg="add mod">
          <ac:chgData name="Kirsi Tanner (TAMK)" userId="c163a1f8-d7db-4cab-a4aa-b8e65025c9c1" providerId="ADAL" clId="{DC7CBE5B-A2A9-4525-ACD3-7765970DD4ED}" dt="2026-05-12T17:53:31.255" v="324"/>
          <ac:picMkLst>
            <pc:docMk/>
            <pc:sldMk cId="3432159674" sldId="787"/>
            <ac:picMk id="2" creationId="{B07EC84D-A8E9-8C54-C479-A0401B40FEC2}"/>
          </ac:picMkLst>
        </pc:picChg>
      </pc:sldChg>
      <pc:sldChg chg="add">
        <pc:chgData name="Kirsi Tanner (TAMK)" userId="c163a1f8-d7db-4cab-a4aa-b8e65025c9c1" providerId="ADAL" clId="{DC7CBE5B-A2A9-4525-ACD3-7765970DD4ED}" dt="2026-05-12T17:51:16.556" v="295" actId="2890"/>
        <pc:sldMkLst>
          <pc:docMk/>
          <pc:sldMk cId="2090535603" sldId="788"/>
        </pc:sldMkLst>
      </pc:sldChg>
    </pc:docChg>
  </pc:docChgLst>
  <pc:docChgLst>
    <pc:chgData name="Lotta Björn (LAB)" userId="S::lotta.bjorn@lab.fi::fc0bb94f-e571-451e-bc67-14a030947347" providerId="AD" clId="Web-{4CAA2146-6932-95B3-C100-CD3BC3FD1C13}"/>
    <pc:docChg chg="mod modSld modMainMaster">
      <pc:chgData name="Lotta Björn (LAB)" userId="S::lotta.bjorn@lab.fi::fc0bb94f-e571-451e-bc67-14a030947347" providerId="AD" clId="Web-{4CAA2146-6932-95B3-C100-CD3BC3FD1C13}" dt="2026-05-13T05:53:13.058" v="5" actId="20577"/>
      <pc:docMkLst>
        <pc:docMk/>
      </pc:docMkLst>
      <pc:sldChg chg="modSp">
        <pc:chgData name="Lotta Björn (LAB)" userId="S::lotta.bjorn@lab.fi::fc0bb94f-e571-451e-bc67-14a030947347" providerId="AD" clId="Web-{4CAA2146-6932-95B3-C100-CD3BC3FD1C13}" dt="2026-05-13T05:52:50.465" v="4"/>
        <pc:sldMkLst>
          <pc:docMk/>
          <pc:sldMk cId="3432159674" sldId="787"/>
        </pc:sldMkLst>
        <pc:spChg chg="mod">
          <ac:chgData name="Lotta Björn (LAB)" userId="S::lotta.bjorn@lab.fi::fc0bb94f-e571-451e-bc67-14a030947347" providerId="AD" clId="Web-{4CAA2146-6932-95B3-C100-CD3BC3FD1C13}" dt="2026-05-13T05:52:29.012" v="2" actId="20577"/>
          <ac:spMkLst>
            <pc:docMk/>
            <pc:sldMk cId="3432159674" sldId="787"/>
            <ac:spMk id="9" creationId="{EB75FCCD-CA11-7C80-AC93-E02F7757A9EC}"/>
          </ac:spMkLst>
        </pc:spChg>
        <pc:graphicFrameChg chg="mod modGraphic">
          <ac:chgData name="Lotta Björn (LAB)" userId="S::lotta.bjorn@lab.fi::fc0bb94f-e571-451e-bc67-14a030947347" providerId="AD" clId="Web-{4CAA2146-6932-95B3-C100-CD3BC3FD1C13}" dt="2026-05-13T05:52:50.465" v="4"/>
          <ac:graphicFrameMkLst>
            <pc:docMk/>
            <pc:sldMk cId="3432159674" sldId="787"/>
            <ac:graphicFrameMk id="6" creationId="{01C6318D-5FDE-C15C-C7E9-A19F871EAFBF}"/>
          </ac:graphicFrameMkLst>
        </pc:graphicFrameChg>
      </pc:sldChg>
      <pc:sldChg chg="modSp">
        <pc:chgData name="Lotta Björn (LAB)" userId="S::lotta.bjorn@lab.fi::fc0bb94f-e571-451e-bc67-14a030947347" providerId="AD" clId="Web-{4CAA2146-6932-95B3-C100-CD3BC3FD1C13}" dt="2026-05-13T05:53:13.058" v="5" actId="20577"/>
        <pc:sldMkLst>
          <pc:docMk/>
          <pc:sldMk cId="2090535603" sldId="788"/>
        </pc:sldMkLst>
        <pc:spChg chg="mod">
          <ac:chgData name="Lotta Björn (LAB)" userId="S::lotta.bjorn@lab.fi::fc0bb94f-e571-451e-bc67-14a030947347" providerId="AD" clId="Web-{4CAA2146-6932-95B3-C100-CD3BC3FD1C13}" dt="2026-05-13T05:53:13.058" v="5" actId="20577"/>
          <ac:spMkLst>
            <pc:docMk/>
            <pc:sldMk cId="2090535603" sldId="788"/>
            <ac:spMk id="9" creationId="{640C2C3A-E548-E947-CE8B-61342844CA1D}"/>
          </ac:spMkLst>
        </pc:spChg>
      </pc:sldChg>
      <pc:sldMasterChg chg="addSp">
        <pc:chgData name="Lotta Björn (LAB)" userId="S::lotta.bjorn@lab.fi::fc0bb94f-e571-451e-bc67-14a030947347" providerId="AD" clId="Web-{4CAA2146-6932-95B3-C100-CD3BC3FD1C13}" dt="2026-05-13T05:51:56.512" v="0" actId="33475"/>
        <pc:sldMasterMkLst>
          <pc:docMk/>
          <pc:sldMasterMk cId="3170647691" sldId="2147483660"/>
        </pc:sldMasterMkLst>
        <pc:spChg chg="add">
          <ac:chgData name="Lotta Björn (LAB)" userId="S::lotta.bjorn@lab.fi::fc0bb94f-e571-451e-bc67-14a030947347" providerId="AD" clId="Web-{4CAA2146-6932-95B3-C100-CD3BC3FD1C13}" dt="2026-05-13T05:51:56.512" v="0" actId="33475"/>
          <ac:spMkLst>
            <pc:docMk/>
            <pc:sldMasterMk cId="3170647691" sldId="2147483660"/>
            <ac:spMk id="8" creationId="{75D4D804-9B09-CB9E-B49F-43884CCBDB7E}"/>
          </ac:spMkLst>
        </pc:spChg>
      </pc:sldMasterChg>
      <pc:sldMasterChg chg="addSp">
        <pc:chgData name="Lotta Björn (LAB)" userId="S::lotta.bjorn@lab.fi::fc0bb94f-e571-451e-bc67-14a030947347" providerId="AD" clId="Web-{4CAA2146-6932-95B3-C100-CD3BC3FD1C13}" dt="2026-05-13T05:51:56.512" v="0" actId="33475"/>
        <pc:sldMasterMkLst>
          <pc:docMk/>
          <pc:sldMasterMk cId="684766667" sldId="2147483672"/>
        </pc:sldMasterMkLst>
        <pc:spChg chg="add">
          <ac:chgData name="Lotta Björn (LAB)" userId="S::lotta.bjorn@lab.fi::fc0bb94f-e571-451e-bc67-14a030947347" providerId="AD" clId="Web-{4CAA2146-6932-95B3-C100-CD3BC3FD1C13}" dt="2026-05-13T05:51:56.512" v="0" actId="33475"/>
          <ac:spMkLst>
            <pc:docMk/>
            <pc:sldMasterMk cId="684766667" sldId="2147483672"/>
            <ac:spMk id="8" creationId="{A44FDE51-AC97-E84E-2A02-EF8A7DA924AA}"/>
          </ac:spMkLst>
        </pc:spChg>
      </pc:sldMasterChg>
    </pc:docChg>
  </pc:docChgLst>
</pc:chgInfo>
</file>

<file path=ppt/comments/modernComment_100_5F7AEC4E.xml><?xml version="1.0" encoding="utf-8"?>
<p188:cmLst xmlns:a="http://schemas.openxmlformats.org/drawingml/2006/main" xmlns:r="http://schemas.openxmlformats.org/officeDocument/2006/relationships" xmlns:p188="http://schemas.microsoft.com/office/powerpoint/2018/8/main">
  <p188:cm id="{0BD668FE-ED41-4763-BFBD-D5E4A66F3C0D}" authorId="{EF612804-C1F0-B92F-3234-9662B1694857}" created="2026-05-15T10:42:38.614">
    <pc:sldMkLst xmlns:pc="http://schemas.microsoft.com/office/powerpoint/2013/main/command">
      <pc:docMk/>
      <pc:sldMk cId="1601891406" sldId="256"/>
    </pc:sldMkLst>
    <p188:txBody>
      <a:bodyPr/>
      <a:lstStyle/>
      <a:p>
        <a:r>
          <a:rPr lang="en-US"/>
          <a:t>Tässä vielä LUT Group Confidential -merkintä</a:t>
        </a:r>
      </a:p>
    </p188:txBody>
  </p188:cm>
</p188:cmLst>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7792651-5BE4-4F47-8F41-D7641D66F8DA}" type="datetimeFigureOut">
              <a:rPr lang="fi-FI" smtClean="0"/>
              <a:t>27.5.2026</a:t>
            </a:fld>
            <a:endParaRPr lang="fi-FI"/>
          </a:p>
        </p:txBody>
      </p:sp>
      <p:sp>
        <p:nvSpPr>
          <p:cNvPr id="4" name="Slide Image Placeholder 3"/>
          <p:cNvSpPr>
            <a:spLocks noGrp="1" noRot="1" noChangeAspect="1"/>
          </p:cNvSpPr>
          <p:nvPr>
            <p:ph type="sldImg" idx="2"/>
          </p:nvPr>
        </p:nvSpPr>
        <p:spPr>
          <a:xfrm>
            <a:off x="2360613" y="1143000"/>
            <a:ext cx="2136775"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65D61F2-D1DC-428E-BDB5-8820C2CD7F89}" type="slidenum">
              <a:rPr lang="fi-FI" smtClean="0"/>
              <a:t>‹#›</a:t>
            </a:fld>
            <a:endParaRPr lang="fi-FI"/>
          </a:p>
        </p:txBody>
      </p:sp>
    </p:spTree>
    <p:extLst>
      <p:ext uri="{BB962C8B-B14F-4D97-AF65-F5344CB8AC3E}">
        <p14:creationId xmlns:p14="http://schemas.microsoft.com/office/powerpoint/2010/main" val="22380674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i-FI" dirty="0"/>
          </a:p>
        </p:txBody>
      </p:sp>
      <p:sp>
        <p:nvSpPr>
          <p:cNvPr id="4" name="Slide Number Placeholder 3"/>
          <p:cNvSpPr>
            <a:spLocks noGrp="1"/>
          </p:cNvSpPr>
          <p:nvPr>
            <p:ph type="sldNum" sz="quarter" idx="5"/>
          </p:nvPr>
        </p:nvSpPr>
        <p:spPr/>
        <p:txBody>
          <a:bodyPr/>
          <a:lstStyle/>
          <a:p>
            <a:fld id="{265D61F2-D1DC-428E-BDB5-8820C2CD7F89}" type="slidenum">
              <a:rPr lang="fi-FI" smtClean="0"/>
              <a:t>1</a:t>
            </a:fld>
            <a:endParaRPr lang="fi-FI"/>
          </a:p>
        </p:txBody>
      </p:sp>
    </p:spTree>
    <p:extLst>
      <p:ext uri="{BB962C8B-B14F-4D97-AF65-F5344CB8AC3E}">
        <p14:creationId xmlns:p14="http://schemas.microsoft.com/office/powerpoint/2010/main" val="144778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fi-FI"/>
              <a:t>Muokkaa ots. perustyyl. napsautt.</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fi-FI"/>
              <a:t>Muokkaa alaotsikon perustyyliä napsautt.</a:t>
            </a:r>
            <a:endParaRPr lang="en-US" dirty="0"/>
          </a:p>
        </p:txBody>
      </p:sp>
      <p:sp>
        <p:nvSpPr>
          <p:cNvPr id="4" name="Date Placeholder 3"/>
          <p:cNvSpPr>
            <a:spLocks noGrp="1"/>
          </p:cNvSpPr>
          <p:nvPr>
            <p:ph type="dt" sz="half" idx="10"/>
          </p:nvPr>
        </p:nvSpPr>
        <p:spPr/>
        <p:txBody>
          <a:bodyPr/>
          <a:lstStyle/>
          <a:p>
            <a:fld id="{B9F7E10C-B6F3-47FC-A980-C5A4C012B020}" type="datetimeFigureOut">
              <a:rPr lang="fi-FI" smtClean="0"/>
              <a:t>27.5.2026</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2A25DECF-7805-4A2F-BAD9-C9DA20BD8F1E}" type="slidenum">
              <a:rPr lang="fi-FI" smtClean="0"/>
              <a:t>‹#›</a:t>
            </a:fld>
            <a:endParaRPr lang="fi-FI"/>
          </a:p>
        </p:txBody>
      </p:sp>
    </p:spTree>
    <p:extLst>
      <p:ext uri="{BB962C8B-B14F-4D97-AF65-F5344CB8AC3E}">
        <p14:creationId xmlns:p14="http://schemas.microsoft.com/office/powerpoint/2010/main" val="10014587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dirty="0"/>
          </a:p>
        </p:txBody>
      </p:sp>
      <p:sp>
        <p:nvSpPr>
          <p:cNvPr id="3" name="Vertical Text Placeholder 2"/>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B9F7E10C-B6F3-47FC-A980-C5A4C012B020}" type="datetimeFigureOut">
              <a:rPr lang="fi-FI" smtClean="0"/>
              <a:t>27.5.2026</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2A25DECF-7805-4A2F-BAD9-C9DA20BD8F1E}" type="slidenum">
              <a:rPr lang="fi-FI" smtClean="0"/>
              <a:t>‹#›</a:t>
            </a:fld>
            <a:endParaRPr lang="fi-FI"/>
          </a:p>
        </p:txBody>
      </p:sp>
    </p:spTree>
    <p:extLst>
      <p:ext uri="{BB962C8B-B14F-4D97-AF65-F5344CB8AC3E}">
        <p14:creationId xmlns:p14="http://schemas.microsoft.com/office/powerpoint/2010/main" val="30893986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fi-FI"/>
              <a:t>Muokkaa ots. perustyyl. napsautt.</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B9F7E10C-B6F3-47FC-A980-C5A4C012B020}" type="datetimeFigureOut">
              <a:rPr lang="fi-FI" smtClean="0"/>
              <a:t>27.5.2026</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2A25DECF-7805-4A2F-BAD9-C9DA20BD8F1E}" type="slidenum">
              <a:rPr lang="fi-FI" smtClean="0"/>
              <a:t>‹#›</a:t>
            </a:fld>
            <a:endParaRPr lang="fi-FI"/>
          </a:p>
        </p:txBody>
      </p:sp>
    </p:spTree>
    <p:extLst>
      <p:ext uri="{BB962C8B-B14F-4D97-AF65-F5344CB8AC3E}">
        <p14:creationId xmlns:p14="http://schemas.microsoft.com/office/powerpoint/2010/main" val="4354340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29115B-3641-4292-CE2B-E73872408633}"/>
              </a:ext>
            </a:extLst>
          </p:cNvPr>
          <p:cNvSpPr>
            <a:spLocks noGrp="1"/>
          </p:cNvSpPr>
          <p:nvPr>
            <p:ph type="ctrTitle"/>
          </p:nvPr>
        </p:nvSpPr>
        <p:spPr>
          <a:xfrm>
            <a:off x="857250" y="1621191"/>
            <a:ext cx="5143500" cy="3448756"/>
          </a:xfrm>
        </p:spPr>
        <p:txBody>
          <a:bodyPr anchor="b"/>
          <a:lstStyle>
            <a:lvl1pPr algn="ctr">
              <a:defRPr sz="3375"/>
            </a:lvl1pPr>
          </a:lstStyle>
          <a:p>
            <a:r>
              <a:rPr lang="en-US"/>
              <a:t>Click to edit Master title style</a:t>
            </a:r>
            <a:endParaRPr lang="fi-FI"/>
          </a:p>
        </p:txBody>
      </p:sp>
      <p:sp>
        <p:nvSpPr>
          <p:cNvPr id="3" name="Subtitle 2">
            <a:extLst>
              <a:ext uri="{FF2B5EF4-FFF2-40B4-BE49-F238E27FC236}">
                <a16:creationId xmlns:a16="http://schemas.microsoft.com/office/drawing/2014/main" id="{AA8E6DC3-A22B-DD96-5609-410A727EB3D1}"/>
              </a:ext>
            </a:extLst>
          </p:cNvPr>
          <p:cNvSpPr>
            <a:spLocks noGrp="1"/>
          </p:cNvSpPr>
          <p:nvPr>
            <p:ph type="subTitle" idx="1"/>
          </p:nvPr>
        </p:nvSpPr>
        <p:spPr>
          <a:xfrm>
            <a:off x="857250" y="5202944"/>
            <a:ext cx="5143500" cy="2391656"/>
          </a:xfrm>
        </p:spPr>
        <p:txBody>
          <a:bodyPr/>
          <a:lstStyle>
            <a:lvl1pPr marL="0" indent="0" algn="ctr">
              <a:buNone/>
              <a:defRPr sz="1350"/>
            </a:lvl1pPr>
            <a:lvl2pPr marL="257175" indent="0" algn="ctr">
              <a:buNone/>
              <a:defRPr sz="1125"/>
            </a:lvl2pPr>
            <a:lvl3pPr marL="514350" indent="0" algn="ctr">
              <a:buNone/>
              <a:defRPr sz="1013"/>
            </a:lvl3pPr>
            <a:lvl4pPr marL="771525" indent="0" algn="ctr">
              <a:buNone/>
              <a:defRPr sz="900"/>
            </a:lvl4pPr>
            <a:lvl5pPr marL="1028700" indent="0" algn="ctr">
              <a:buNone/>
              <a:defRPr sz="900"/>
            </a:lvl5pPr>
            <a:lvl6pPr marL="1285875" indent="0" algn="ctr">
              <a:buNone/>
              <a:defRPr sz="900"/>
            </a:lvl6pPr>
            <a:lvl7pPr marL="1543050" indent="0" algn="ctr">
              <a:buNone/>
              <a:defRPr sz="900"/>
            </a:lvl7pPr>
            <a:lvl8pPr marL="1800225" indent="0" algn="ctr">
              <a:buNone/>
              <a:defRPr sz="900"/>
            </a:lvl8pPr>
            <a:lvl9pPr marL="2057400" indent="0" algn="ctr">
              <a:buNone/>
              <a:defRPr sz="900"/>
            </a:lvl9pPr>
          </a:lstStyle>
          <a:p>
            <a:r>
              <a:rPr lang="en-US"/>
              <a:t>Click to edit Master subtitle style</a:t>
            </a:r>
            <a:endParaRPr lang="fi-FI"/>
          </a:p>
        </p:txBody>
      </p:sp>
      <p:sp>
        <p:nvSpPr>
          <p:cNvPr id="4" name="Date Placeholder 3">
            <a:extLst>
              <a:ext uri="{FF2B5EF4-FFF2-40B4-BE49-F238E27FC236}">
                <a16:creationId xmlns:a16="http://schemas.microsoft.com/office/drawing/2014/main" id="{2A0F7993-28C1-DAD3-D501-957831CC7FC9}"/>
              </a:ext>
            </a:extLst>
          </p:cNvPr>
          <p:cNvSpPr>
            <a:spLocks noGrp="1"/>
          </p:cNvSpPr>
          <p:nvPr>
            <p:ph type="dt" sz="half" idx="10"/>
          </p:nvPr>
        </p:nvSpPr>
        <p:spPr/>
        <p:txBody>
          <a:bodyPr/>
          <a:lstStyle/>
          <a:p>
            <a:fld id="{65F49DCB-3714-4740-BFD8-DFF4C30EEC4E}" type="datetimeFigureOut">
              <a:rPr lang="fi-FI" smtClean="0"/>
              <a:t>27.5.2026</a:t>
            </a:fld>
            <a:endParaRPr lang="fi-FI"/>
          </a:p>
        </p:txBody>
      </p:sp>
      <p:sp>
        <p:nvSpPr>
          <p:cNvPr id="5" name="Footer Placeholder 4">
            <a:extLst>
              <a:ext uri="{FF2B5EF4-FFF2-40B4-BE49-F238E27FC236}">
                <a16:creationId xmlns:a16="http://schemas.microsoft.com/office/drawing/2014/main" id="{E6098682-0628-04FC-3E60-295EEDE5BCF0}"/>
              </a:ext>
            </a:extLst>
          </p:cNvPr>
          <p:cNvSpPr>
            <a:spLocks noGrp="1"/>
          </p:cNvSpPr>
          <p:nvPr>
            <p:ph type="ftr" sz="quarter" idx="11"/>
          </p:nvPr>
        </p:nvSpPr>
        <p:spPr/>
        <p:txBody>
          <a:bodyPr/>
          <a:lstStyle/>
          <a:p>
            <a:endParaRPr lang="fi-FI"/>
          </a:p>
        </p:txBody>
      </p:sp>
      <p:sp>
        <p:nvSpPr>
          <p:cNvPr id="6" name="Slide Number Placeholder 5">
            <a:extLst>
              <a:ext uri="{FF2B5EF4-FFF2-40B4-BE49-F238E27FC236}">
                <a16:creationId xmlns:a16="http://schemas.microsoft.com/office/drawing/2014/main" id="{E7A1891A-4DFA-9464-0339-A61503E88D44}"/>
              </a:ext>
            </a:extLst>
          </p:cNvPr>
          <p:cNvSpPr>
            <a:spLocks noGrp="1"/>
          </p:cNvSpPr>
          <p:nvPr>
            <p:ph type="sldNum" sz="quarter" idx="12"/>
          </p:nvPr>
        </p:nvSpPr>
        <p:spPr/>
        <p:txBody>
          <a:bodyPr/>
          <a:lstStyle/>
          <a:p>
            <a:fld id="{98FD235F-4E35-442D-B870-899BB49A27F4}" type="slidenum">
              <a:rPr lang="fi-FI" smtClean="0"/>
              <a:t>‹#›</a:t>
            </a:fld>
            <a:endParaRPr lang="fi-FI"/>
          </a:p>
        </p:txBody>
      </p:sp>
    </p:spTree>
    <p:extLst>
      <p:ext uri="{BB962C8B-B14F-4D97-AF65-F5344CB8AC3E}">
        <p14:creationId xmlns:p14="http://schemas.microsoft.com/office/powerpoint/2010/main" val="295133831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0AD684-7379-28EB-EF70-4D3CEC332AE9}"/>
              </a:ext>
            </a:extLst>
          </p:cNvPr>
          <p:cNvSpPr>
            <a:spLocks noGrp="1"/>
          </p:cNvSpPr>
          <p:nvPr>
            <p:ph type="title"/>
          </p:nvPr>
        </p:nvSpPr>
        <p:spPr/>
        <p:txBody>
          <a:bodyPr/>
          <a:lstStyle/>
          <a:p>
            <a:r>
              <a:rPr lang="en-US"/>
              <a:t>Click to edit Master title style</a:t>
            </a:r>
            <a:endParaRPr lang="fi-FI"/>
          </a:p>
        </p:txBody>
      </p:sp>
      <p:sp>
        <p:nvSpPr>
          <p:cNvPr id="3" name="Content Placeholder 2">
            <a:extLst>
              <a:ext uri="{FF2B5EF4-FFF2-40B4-BE49-F238E27FC236}">
                <a16:creationId xmlns:a16="http://schemas.microsoft.com/office/drawing/2014/main" id="{F93A2524-233B-C290-9560-2AAB05B94CA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Date Placeholder 3">
            <a:extLst>
              <a:ext uri="{FF2B5EF4-FFF2-40B4-BE49-F238E27FC236}">
                <a16:creationId xmlns:a16="http://schemas.microsoft.com/office/drawing/2014/main" id="{788ACD95-B212-BB45-4D02-5CC896E4A9F8}"/>
              </a:ext>
            </a:extLst>
          </p:cNvPr>
          <p:cNvSpPr>
            <a:spLocks noGrp="1"/>
          </p:cNvSpPr>
          <p:nvPr>
            <p:ph type="dt" sz="half" idx="10"/>
          </p:nvPr>
        </p:nvSpPr>
        <p:spPr/>
        <p:txBody>
          <a:bodyPr/>
          <a:lstStyle/>
          <a:p>
            <a:fld id="{65F49DCB-3714-4740-BFD8-DFF4C30EEC4E}" type="datetimeFigureOut">
              <a:rPr lang="fi-FI" smtClean="0"/>
              <a:t>27.5.2026</a:t>
            </a:fld>
            <a:endParaRPr lang="fi-FI"/>
          </a:p>
        </p:txBody>
      </p:sp>
      <p:sp>
        <p:nvSpPr>
          <p:cNvPr id="5" name="Footer Placeholder 4">
            <a:extLst>
              <a:ext uri="{FF2B5EF4-FFF2-40B4-BE49-F238E27FC236}">
                <a16:creationId xmlns:a16="http://schemas.microsoft.com/office/drawing/2014/main" id="{1FA1B614-477D-5944-0B17-A68AEC92E4BF}"/>
              </a:ext>
            </a:extLst>
          </p:cNvPr>
          <p:cNvSpPr>
            <a:spLocks noGrp="1"/>
          </p:cNvSpPr>
          <p:nvPr>
            <p:ph type="ftr" sz="quarter" idx="11"/>
          </p:nvPr>
        </p:nvSpPr>
        <p:spPr/>
        <p:txBody>
          <a:bodyPr/>
          <a:lstStyle/>
          <a:p>
            <a:endParaRPr lang="fi-FI"/>
          </a:p>
        </p:txBody>
      </p:sp>
      <p:sp>
        <p:nvSpPr>
          <p:cNvPr id="6" name="Slide Number Placeholder 5">
            <a:extLst>
              <a:ext uri="{FF2B5EF4-FFF2-40B4-BE49-F238E27FC236}">
                <a16:creationId xmlns:a16="http://schemas.microsoft.com/office/drawing/2014/main" id="{0D37FD1C-66E7-8B31-5418-852BBF2F80EB}"/>
              </a:ext>
            </a:extLst>
          </p:cNvPr>
          <p:cNvSpPr>
            <a:spLocks noGrp="1"/>
          </p:cNvSpPr>
          <p:nvPr>
            <p:ph type="sldNum" sz="quarter" idx="12"/>
          </p:nvPr>
        </p:nvSpPr>
        <p:spPr/>
        <p:txBody>
          <a:bodyPr/>
          <a:lstStyle/>
          <a:p>
            <a:fld id="{98FD235F-4E35-442D-B870-899BB49A27F4}" type="slidenum">
              <a:rPr lang="fi-FI" smtClean="0"/>
              <a:t>‹#›</a:t>
            </a:fld>
            <a:endParaRPr lang="fi-FI"/>
          </a:p>
        </p:txBody>
      </p:sp>
    </p:spTree>
    <p:extLst>
      <p:ext uri="{BB962C8B-B14F-4D97-AF65-F5344CB8AC3E}">
        <p14:creationId xmlns:p14="http://schemas.microsoft.com/office/powerpoint/2010/main" val="26087069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7E467E-37BD-E154-370C-0DA57CE5746D}"/>
              </a:ext>
            </a:extLst>
          </p:cNvPr>
          <p:cNvSpPr>
            <a:spLocks noGrp="1"/>
          </p:cNvSpPr>
          <p:nvPr>
            <p:ph type="title"/>
          </p:nvPr>
        </p:nvSpPr>
        <p:spPr>
          <a:xfrm>
            <a:off x="467916" y="2469622"/>
            <a:ext cx="5915025" cy="4120620"/>
          </a:xfrm>
        </p:spPr>
        <p:txBody>
          <a:bodyPr anchor="b"/>
          <a:lstStyle>
            <a:lvl1pPr>
              <a:defRPr sz="3375"/>
            </a:lvl1pPr>
          </a:lstStyle>
          <a:p>
            <a:r>
              <a:rPr lang="en-US"/>
              <a:t>Click to edit Master title style</a:t>
            </a:r>
            <a:endParaRPr lang="fi-FI"/>
          </a:p>
        </p:txBody>
      </p:sp>
      <p:sp>
        <p:nvSpPr>
          <p:cNvPr id="3" name="Text Placeholder 2">
            <a:extLst>
              <a:ext uri="{FF2B5EF4-FFF2-40B4-BE49-F238E27FC236}">
                <a16:creationId xmlns:a16="http://schemas.microsoft.com/office/drawing/2014/main" id="{E3632CD0-C2B2-3049-2236-5AF04A0EB2CF}"/>
              </a:ext>
            </a:extLst>
          </p:cNvPr>
          <p:cNvSpPr>
            <a:spLocks noGrp="1"/>
          </p:cNvSpPr>
          <p:nvPr>
            <p:ph type="body" idx="1"/>
          </p:nvPr>
        </p:nvSpPr>
        <p:spPr>
          <a:xfrm>
            <a:off x="467916" y="6629225"/>
            <a:ext cx="5915025" cy="2166937"/>
          </a:xfrm>
        </p:spPr>
        <p:txBody>
          <a:bodyPr/>
          <a:lstStyle>
            <a:lvl1pPr marL="0" indent="0">
              <a:buNone/>
              <a:defRPr sz="1350">
                <a:solidFill>
                  <a:schemeClr val="tx1">
                    <a:tint val="82000"/>
                  </a:schemeClr>
                </a:solidFill>
              </a:defRPr>
            </a:lvl1pPr>
            <a:lvl2pPr marL="257175" indent="0">
              <a:buNone/>
              <a:defRPr sz="1125">
                <a:solidFill>
                  <a:schemeClr val="tx1">
                    <a:tint val="82000"/>
                  </a:schemeClr>
                </a:solidFill>
              </a:defRPr>
            </a:lvl2pPr>
            <a:lvl3pPr marL="514350" indent="0">
              <a:buNone/>
              <a:defRPr sz="1013">
                <a:solidFill>
                  <a:schemeClr val="tx1">
                    <a:tint val="82000"/>
                  </a:schemeClr>
                </a:solidFill>
              </a:defRPr>
            </a:lvl3pPr>
            <a:lvl4pPr marL="771525" indent="0">
              <a:buNone/>
              <a:defRPr sz="900">
                <a:solidFill>
                  <a:schemeClr val="tx1">
                    <a:tint val="82000"/>
                  </a:schemeClr>
                </a:solidFill>
              </a:defRPr>
            </a:lvl4pPr>
            <a:lvl5pPr marL="1028700" indent="0">
              <a:buNone/>
              <a:defRPr sz="900">
                <a:solidFill>
                  <a:schemeClr val="tx1">
                    <a:tint val="82000"/>
                  </a:schemeClr>
                </a:solidFill>
              </a:defRPr>
            </a:lvl5pPr>
            <a:lvl6pPr marL="1285875" indent="0">
              <a:buNone/>
              <a:defRPr sz="900">
                <a:solidFill>
                  <a:schemeClr val="tx1">
                    <a:tint val="82000"/>
                  </a:schemeClr>
                </a:solidFill>
              </a:defRPr>
            </a:lvl6pPr>
            <a:lvl7pPr marL="1543050" indent="0">
              <a:buNone/>
              <a:defRPr sz="900">
                <a:solidFill>
                  <a:schemeClr val="tx1">
                    <a:tint val="82000"/>
                  </a:schemeClr>
                </a:solidFill>
              </a:defRPr>
            </a:lvl7pPr>
            <a:lvl8pPr marL="1800225" indent="0">
              <a:buNone/>
              <a:defRPr sz="900">
                <a:solidFill>
                  <a:schemeClr val="tx1">
                    <a:tint val="82000"/>
                  </a:schemeClr>
                </a:solidFill>
              </a:defRPr>
            </a:lvl8pPr>
            <a:lvl9pPr marL="2057400" indent="0">
              <a:buNone/>
              <a:defRPr sz="9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012B282-80FB-E927-5307-50EC26948938}"/>
              </a:ext>
            </a:extLst>
          </p:cNvPr>
          <p:cNvSpPr>
            <a:spLocks noGrp="1"/>
          </p:cNvSpPr>
          <p:nvPr>
            <p:ph type="dt" sz="half" idx="10"/>
          </p:nvPr>
        </p:nvSpPr>
        <p:spPr/>
        <p:txBody>
          <a:bodyPr/>
          <a:lstStyle/>
          <a:p>
            <a:fld id="{65F49DCB-3714-4740-BFD8-DFF4C30EEC4E}" type="datetimeFigureOut">
              <a:rPr lang="fi-FI" smtClean="0"/>
              <a:t>27.5.2026</a:t>
            </a:fld>
            <a:endParaRPr lang="fi-FI"/>
          </a:p>
        </p:txBody>
      </p:sp>
      <p:sp>
        <p:nvSpPr>
          <p:cNvPr id="5" name="Footer Placeholder 4">
            <a:extLst>
              <a:ext uri="{FF2B5EF4-FFF2-40B4-BE49-F238E27FC236}">
                <a16:creationId xmlns:a16="http://schemas.microsoft.com/office/drawing/2014/main" id="{FC319B0B-1D9E-FA8A-0F9D-613D37B328C6}"/>
              </a:ext>
            </a:extLst>
          </p:cNvPr>
          <p:cNvSpPr>
            <a:spLocks noGrp="1"/>
          </p:cNvSpPr>
          <p:nvPr>
            <p:ph type="ftr" sz="quarter" idx="11"/>
          </p:nvPr>
        </p:nvSpPr>
        <p:spPr/>
        <p:txBody>
          <a:bodyPr/>
          <a:lstStyle/>
          <a:p>
            <a:endParaRPr lang="fi-FI"/>
          </a:p>
        </p:txBody>
      </p:sp>
      <p:sp>
        <p:nvSpPr>
          <p:cNvPr id="6" name="Slide Number Placeholder 5">
            <a:extLst>
              <a:ext uri="{FF2B5EF4-FFF2-40B4-BE49-F238E27FC236}">
                <a16:creationId xmlns:a16="http://schemas.microsoft.com/office/drawing/2014/main" id="{D501B492-792A-D939-95ED-D7D34E3452F8}"/>
              </a:ext>
            </a:extLst>
          </p:cNvPr>
          <p:cNvSpPr>
            <a:spLocks noGrp="1"/>
          </p:cNvSpPr>
          <p:nvPr>
            <p:ph type="sldNum" sz="quarter" idx="12"/>
          </p:nvPr>
        </p:nvSpPr>
        <p:spPr/>
        <p:txBody>
          <a:bodyPr/>
          <a:lstStyle/>
          <a:p>
            <a:fld id="{98FD235F-4E35-442D-B870-899BB49A27F4}" type="slidenum">
              <a:rPr lang="fi-FI" smtClean="0"/>
              <a:t>‹#›</a:t>
            </a:fld>
            <a:endParaRPr lang="fi-FI"/>
          </a:p>
        </p:txBody>
      </p:sp>
    </p:spTree>
    <p:extLst>
      <p:ext uri="{BB962C8B-B14F-4D97-AF65-F5344CB8AC3E}">
        <p14:creationId xmlns:p14="http://schemas.microsoft.com/office/powerpoint/2010/main" val="48011170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5BEE7D-BD00-7591-36A4-168D0E9DF629}"/>
              </a:ext>
            </a:extLst>
          </p:cNvPr>
          <p:cNvSpPr>
            <a:spLocks noGrp="1"/>
          </p:cNvSpPr>
          <p:nvPr>
            <p:ph type="title"/>
          </p:nvPr>
        </p:nvSpPr>
        <p:spPr/>
        <p:txBody>
          <a:bodyPr/>
          <a:lstStyle/>
          <a:p>
            <a:r>
              <a:rPr lang="en-US"/>
              <a:t>Click to edit Master title style</a:t>
            </a:r>
            <a:endParaRPr lang="fi-FI"/>
          </a:p>
        </p:txBody>
      </p:sp>
      <p:sp>
        <p:nvSpPr>
          <p:cNvPr id="3" name="Content Placeholder 2">
            <a:extLst>
              <a:ext uri="{FF2B5EF4-FFF2-40B4-BE49-F238E27FC236}">
                <a16:creationId xmlns:a16="http://schemas.microsoft.com/office/drawing/2014/main" id="{DECAAB0C-1914-3F7B-BFC1-090473460B46}"/>
              </a:ext>
            </a:extLst>
          </p:cNvPr>
          <p:cNvSpPr>
            <a:spLocks noGrp="1"/>
          </p:cNvSpPr>
          <p:nvPr>
            <p:ph sz="half" idx="1"/>
          </p:nvPr>
        </p:nvSpPr>
        <p:spPr>
          <a:xfrm>
            <a:off x="471488"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Content Placeholder 3">
            <a:extLst>
              <a:ext uri="{FF2B5EF4-FFF2-40B4-BE49-F238E27FC236}">
                <a16:creationId xmlns:a16="http://schemas.microsoft.com/office/drawing/2014/main" id="{1F08ED80-2625-D435-B159-BF04B615147C}"/>
              </a:ext>
            </a:extLst>
          </p:cNvPr>
          <p:cNvSpPr>
            <a:spLocks noGrp="1"/>
          </p:cNvSpPr>
          <p:nvPr>
            <p:ph sz="half" idx="2"/>
          </p:nvPr>
        </p:nvSpPr>
        <p:spPr>
          <a:xfrm>
            <a:off x="3471863"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5" name="Date Placeholder 4">
            <a:extLst>
              <a:ext uri="{FF2B5EF4-FFF2-40B4-BE49-F238E27FC236}">
                <a16:creationId xmlns:a16="http://schemas.microsoft.com/office/drawing/2014/main" id="{D154978F-67D7-B897-A3EB-D1E41DEFE638}"/>
              </a:ext>
            </a:extLst>
          </p:cNvPr>
          <p:cNvSpPr>
            <a:spLocks noGrp="1"/>
          </p:cNvSpPr>
          <p:nvPr>
            <p:ph type="dt" sz="half" idx="10"/>
          </p:nvPr>
        </p:nvSpPr>
        <p:spPr/>
        <p:txBody>
          <a:bodyPr/>
          <a:lstStyle/>
          <a:p>
            <a:fld id="{65F49DCB-3714-4740-BFD8-DFF4C30EEC4E}" type="datetimeFigureOut">
              <a:rPr lang="fi-FI" smtClean="0"/>
              <a:t>27.5.2026</a:t>
            </a:fld>
            <a:endParaRPr lang="fi-FI"/>
          </a:p>
        </p:txBody>
      </p:sp>
      <p:sp>
        <p:nvSpPr>
          <p:cNvPr id="6" name="Footer Placeholder 5">
            <a:extLst>
              <a:ext uri="{FF2B5EF4-FFF2-40B4-BE49-F238E27FC236}">
                <a16:creationId xmlns:a16="http://schemas.microsoft.com/office/drawing/2014/main" id="{E50B2F03-4F4E-49ED-1205-D74C0547FC75}"/>
              </a:ext>
            </a:extLst>
          </p:cNvPr>
          <p:cNvSpPr>
            <a:spLocks noGrp="1"/>
          </p:cNvSpPr>
          <p:nvPr>
            <p:ph type="ftr" sz="quarter" idx="11"/>
          </p:nvPr>
        </p:nvSpPr>
        <p:spPr/>
        <p:txBody>
          <a:bodyPr/>
          <a:lstStyle/>
          <a:p>
            <a:endParaRPr lang="fi-FI"/>
          </a:p>
        </p:txBody>
      </p:sp>
      <p:sp>
        <p:nvSpPr>
          <p:cNvPr id="7" name="Slide Number Placeholder 6">
            <a:extLst>
              <a:ext uri="{FF2B5EF4-FFF2-40B4-BE49-F238E27FC236}">
                <a16:creationId xmlns:a16="http://schemas.microsoft.com/office/drawing/2014/main" id="{DBF0CC21-F720-C7DE-BA7A-1FDCDC3E5FC7}"/>
              </a:ext>
            </a:extLst>
          </p:cNvPr>
          <p:cNvSpPr>
            <a:spLocks noGrp="1"/>
          </p:cNvSpPr>
          <p:nvPr>
            <p:ph type="sldNum" sz="quarter" idx="12"/>
          </p:nvPr>
        </p:nvSpPr>
        <p:spPr/>
        <p:txBody>
          <a:bodyPr/>
          <a:lstStyle/>
          <a:p>
            <a:fld id="{98FD235F-4E35-442D-B870-899BB49A27F4}" type="slidenum">
              <a:rPr lang="fi-FI" smtClean="0"/>
              <a:t>‹#›</a:t>
            </a:fld>
            <a:endParaRPr lang="fi-FI"/>
          </a:p>
        </p:txBody>
      </p:sp>
    </p:spTree>
    <p:extLst>
      <p:ext uri="{BB962C8B-B14F-4D97-AF65-F5344CB8AC3E}">
        <p14:creationId xmlns:p14="http://schemas.microsoft.com/office/powerpoint/2010/main" val="221214618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3AF722-3403-A0A3-EDD3-1580E7A4AA72}"/>
              </a:ext>
            </a:extLst>
          </p:cNvPr>
          <p:cNvSpPr>
            <a:spLocks noGrp="1"/>
          </p:cNvSpPr>
          <p:nvPr>
            <p:ph type="title"/>
          </p:nvPr>
        </p:nvSpPr>
        <p:spPr>
          <a:xfrm>
            <a:off x="472381" y="527404"/>
            <a:ext cx="5915025" cy="1914702"/>
          </a:xfrm>
        </p:spPr>
        <p:txBody>
          <a:bodyPr/>
          <a:lstStyle/>
          <a:p>
            <a:r>
              <a:rPr lang="en-US"/>
              <a:t>Click to edit Master title style</a:t>
            </a:r>
            <a:endParaRPr lang="fi-FI"/>
          </a:p>
        </p:txBody>
      </p:sp>
      <p:sp>
        <p:nvSpPr>
          <p:cNvPr id="3" name="Text Placeholder 2">
            <a:extLst>
              <a:ext uri="{FF2B5EF4-FFF2-40B4-BE49-F238E27FC236}">
                <a16:creationId xmlns:a16="http://schemas.microsoft.com/office/drawing/2014/main" id="{8C15A2BC-B9F1-0952-5FBE-2C46AA8AFF7E}"/>
              </a:ext>
            </a:extLst>
          </p:cNvPr>
          <p:cNvSpPr>
            <a:spLocks noGrp="1"/>
          </p:cNvSpPr>
          <p:nvPr>
            <p:ph type="body" idx="1"/>
          </p:nvPr>
        </p:nvSpPr>
        <p:spPr>
          <a:xfrm>
            <a:off x="472381" y="2428347"/>
            <a:ext cx="2901255" cy="1190095"/>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en-US"/>
              <a:t>Click to edit Master text styles</a:t>
            </a:r>
          </a:p>
        </p:txBody>
      </p:sp>
      <p:sp>
        <p:nvSpPr>
          <p:cNvPr id="4" name="Content Placeholder 3">
            <a:extLst>
              <a:ext uri="{FF2B5EF4-FFF2-40B4-BE49-F238E27FC236}">
                <a16:creationId xmlns:a16="http://schemas.microsoft.com/office/drawing/2014/main" id="{43B4E741-3941-D05C-1EA8-FA3CCF462CCC}"/>
              </a:ext>
            </a:extLst>
          </p:cNvPr>
          <p:cNvSpPr>
            <a:spLocks noGrp="1"/>
          </p:cNvSpPr>
          <p:nvPr>
            <p:ph sz="half" idx="2"/>
          </p:nvPr>
        </p:nvSpPr>
        <p:spPr>
          <a:xfrm>
            <a:off x="472381" y="3618442"/>
            <a:ext cx="2901255"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5" name="Text Placeholder 4">
            <a:extLst>
              <a:ext uri="{FF2B5EF4-FFF2-40B4-BE49-F238E27FC236}">
                <a16:creationId xmlns:a16="http://schemas.microsoft.com/office/drawing/2014/main" id="{CD8A8B47-F925-EA75-58C9-C67B19E986FB}"/>
              </a:ext>
            </a:extLst>
          </p:cNvPr>
          <p:cNvSpPr>
            <a:spLocks noGrp="1"/>
          </p:cNvSpPr>
          <p:nvPr>
            <p:ph type="body" sz="quarter" idx="3"/>
          </p:nvPr>
        </p:nvSpPr>
        <p:spPr>
          <a:xfrm>
            <a:off x="3471863" y="2428347"/>
            <a:ext cx="2915543" cy="1190095"/>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en-US"/>
              <a:t>Click to edit Master text styles</a:t>
            </a:r>
          </a:p>
        </p:txBody>
      </p:sp>
      <p:sp>
        <p:nvSpPr>
          <p:cNvPr id="6" name="Content Placeholder 5">
            <a:extLst>
              <a:ext uri="{FF2B5EF4-FFF2-40B4-BE49-F238E27FC236}">
                <a16:creationId xmlns:a16="http://schemas.microsoft.com/office/drawing/2014/main" id="{2D35F6DB-6172-C1F9-F076-F7C5482F1FF5}"/>
              </a:ext>
            </a:extLst>
          </p:cNvPr>
          <p:cNvSpPr>
            <a:spLocks noGrp="1"/>
          </p:cNvSpPr>
          <p:nvPr>
            <p:ph sz="quarter" idx="4"/>
          </p:nvPr>
        </p:nvSpPr>
        <p:spPr>
          <a:xfrm>
            <a:off x="3471863" y="3618442"/>
            <a:ext cx="2915543"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7" name="Date Placeholder 6">
            <a:extLst>
              <a:ext uri="{FF2B5EF4-FFF2-40B4-BE49-F238E27FC236}">
                <a16:creationId xmlns:a16="http://schemas.microsoft.com/office/drawing/2014/main" id="{62C782D7-5ECD-586D-A56C-A4933C323942}"/>
              </a:ext>
            </a:extLst>
          </p:cNvPr>
          <p:cNvSpPr>
            <a:spLocks noGrp="1"/>
          </p:cNvSpPr>
          <p:nvPr>
            <p:ph type="dt" sz="half" idx="10"/>
          </p:nvPr>
        </p:nvSpPr>
        <p:spPr/>
        <p:txBody>
          <a:bodyPr/>
          <a:lstStyle/>
          <a:p>
            <a:fld id="{65F49DCB-3714-4740-BFD8-DFF4C30EEC4E}" type="datetimeFigureOut">
              <a:rPr lang="fi-FI" smtClean="0"/>
              <a:t>27.5.2026</a:t>
            </a:fld>
            <a:endParaRPr lang="fi-FI"/>
          </a:p>
        </p:txBody>
      </p:sp>
      <p:sp>
        <p:nvSpPr>
          <p:cNvPr id="8" name="Footer Placeholder 7">
            <a:extLst>
              <a:ext uri="{FF2B5EF4-FFF2-40B4-BE49-F238E27FC236}">
                <a16:creationId xmlns:a16="http://schemas.microsoft.com/office/drawing/2014/main" id="{C4A8419B-6830-BEA4-9A51-051F8CD777C5}"/>
              </a:ext>
            </a:extLst>
          </p:cNvPr>
          <p:cNvSpPr>
            <a:spLocks noGrp="1"/>
          </p:cNvSpPr>
          <p:nvPr>
            <p:ph type="ftr" sz="quarter" idx="11"/>
          </p:nvPr>
        </p:nvSpPr>
        <p:spPr/>
        <p:txBody>
          <a:bodyPr/>
          <a:lstStyle/>
          <a:p>
            <a:endParaRPr lang="fi-FI"/>
          </a:p>
        </p:txBody>
      </p:sp>
      <p:sp>
        <p:nvSpPr>
          <p:cNvPr id="9" name="Slide Number Placeholder 8">
            <a:extLst>
              <a:ext uri="{FF2B5EF4-FFF2-40B4-BE49-F238E27FC236}">
                <a16:creationId xmlns:a16="http://schemas.microsoft.com/office/drawing/2014/main" id="{7015D19F-FBFB-E113-8CD1-F5A2E5ABD4E7}"/>
              </a:ext>
            </a:extLst>
          </p:cNvPr>
          <p:cNvSpPr>
            <a:spLocks noGrp="1"/>
          </p:cNvSpPr>
          <p:nvPr>
            <p:ph type="sldNum" sz="quarter" idx="12"/>
          </p:nvPr>
        </p:nvSpPr>
        <p:spPr/>
        <p:txBody>
          <a:bodyPr/>
          <a:lstStyle/>
          <a:p>
            <a:fld id="{98FD235F-4E35-442D-B870-899BB49A27F4}" type="slidenum">
              <a:rPr lang="fi-FI" smtClean="0"/>
              <a:t>‹#›</a:t>
            </a:fld>
            <a:endParaRPr lang="fi-FI"/>
          </a:p>
        </p:txBody>
      </p:sp>
    </p:spTree>
    <p:extLst>
      <p:ext uri="{BB962C8B-B14F-4D97-AF65-F5344CB8AC3E}">
        <p14:creationId xmlns:p14="http://schemas.microsoft.com/office/powerpoint/2010/main" val="28960676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A53A23-4E1C-A200-A5DC-AFE8E46D958A}"/>
              </a:ext>
            </a:extLst>
          </p:cNvPr>
          <p:cNvSpPr>
            <a:spLocks noGrp="1"/>
          </p:cNvSpPr>
          <p:nvPr>
            <p:ph type="title"/>
          </p:nvPr>
        </p:nvSpPr>
        <p:spPr/>
        <p:txBody>
          <a:bodyPr/>
          <a:lstStyle/>
          <a:p>
            <a:r>
              <a:rPr lang="en-US"/>
              <a:t>Click to edit Master title style</a:t>
            </a:r>
            <a:endParaRPr lang="fi-FI"/>
          </a:p>
        </p:txBody>
      </p:sp>
      <p:sp>
        <p:nvSpPr>
          <p:cNvPr id="3" name="Date Placeholder 2">
            <a:extLst>
              <a:ext uri="{FF2B5EF4-FFF2-40B4-BE49-F238E27FC236}">
                <a16:creationId xmlns:a16="http://schemas.microsoft.com/office/drawing/2014/main" id="{45CAE6FA-4E85-117B-3310-FAD185EEDFC2}"/>
              </a:ext>
            </a:extLst>
          </p:cNvPr>
          <p:cNvSpPr>
            <a:spLocks noGrp="1"/>
          </p:cNvSpPr>
          <p:nvPr>
            <p:ph type="dt" sz="half" idx="10"/>
          </p:nvPr>
        </p:nvSpPr>
        <p:spPr/>
        <p:txBody>
          <a:bodyPr/>
          <a:lstStyle/>
          <a:p>
            <a:fld id="{65F49DCB-3714-4740-BFD8-DFF4C30EEC4E}" type="datetimeFigureOut">
              <a:rPr lang="fi-FI" smtClean="0"/>
              <a:t>27.5.2026</a:t>
            </a:fld>
            <a:endParaRPr lang="fi-FI"/>
          </a:p>
        </p:txBody>
      </p:sp>
      <p:sp>
        <p:nvSpPr>
          <p:cNvPr id="4" name="Footer Placeholder 3">
            <a:extLst>
              <a:ext uri="{FF2B5EF4-FFF2-40B4-BE49-F238E27FC236}">
                <a16:creationId xmlns:a16="http://schemas.microsoft.com/office/drawing/2014/main" id="{500F1FA3-FE7F-930E-0B1E-EC70CFD22810}"/>
              </a:ext>
            </a:extLst>
          </p:cNvPr>
          <p:cNvSpPr>
            <a:spLocks noGrp="1"/>
          </p:cNvSpPr>
          <p:nvPr>
            <p:ph type="ftr" sz="quarter" idx="11"/>
          </p:nvPr>
        </p:nvSpPr>
        <p:spPr/>
        <p:txBody>
          <a:bodyPr/>
          <a:lstStyle/>
          <a:p>
            <a:endParaRPr lang="fi-FI"/>
          </a:p>
        </p:txBody>
      </p:sp>
      <p:sp>
        <p:nvSpPr>
          <p:cNvPr id="5" name="Slide Number Placeholder 4">
            <a:extLst>
              <a:ext uri="{FF2B5EF4-FFF2-40B4-BE49-F238E27FC236}">
                <a16:creationId xmlns:a16="http://schemas.microsoft.com/office/drawing/2014/main" id="{D6B46CE1-A3D8-7498-D69E-BDDA2C9754BD}"/>
              </a:ext>
            </a:extLst>
          </p:cNvPr>
          <p:cNvSpPr>
            <a:spLocks noGrp="1"/>
          </p:cNvSpPr>
          <p:nvPr>
            <p:ph type="sldNum" sz="quarter" idx="12"/>
          </p:nvPr>
        </p:nvSpPr>
        <p:spPr/>
        <p:txBody>
          <a:bodyPr/>
          <a:lstStyle/>
          <a:p>
            <a:fld id="{98FD235F-4E35-442D-B870-899BB49A27F4}" type="slidenum">
              <a:rPr lang="fi-FI" smtClean="0"/>
              <a:t>‹#›</a:t>
            </a:fld>
            <a:endParaRPr lang="fi-FI"/>
          </a:p>
        </p:txBody>
      </p:sp>
    </p:spTree>
    <p:extLst>
      <p:ext uri="{BB962C8B-B14F-4D97-AF65-F5344CB8AC3E}">
        <p14:creationId xmlns:p14="http://schemas.microsoft.com/office/powerpoint/2010/main" val="405269176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2A81FE9-CF27-6FD8-A966-FAE0D8EF4591}"/>
              </a:ext>
            </a:extLst>
          </p:cNvPr>
          <p:cNvSpPr>
            <a:spLocks noGrp="1"/>
          </p:cNvSpPr>
          <p:nvPr>
            <p:ph type="dt" sz="half" idx="10"/>
          </p:nvPr>
        </p:nvSpPr>
        <p:spPr/>
        <p:txBody>
          <a:bodyPr/>
          <a:lstStyle/>
          <a:p>
            <a:fld id="{65F49DCB-3714-4740-BFD8-DFF4C30EEC4E}" type="datetimeFigureOut">
              <a:rPr lang="fi-FI" smtClean="0"/>
              <a:t>27.5.2026</a:t>
            </a:fld>
            <a:endParaRPr lang="fi-FI"/>
          </a:p>
        </p:txBody>
      </p:sp>
      <p:sp>
        <p:nvSpPr>
          <p:cNvPr id="3" name="Footer Placeholder 2">
            <a:extLst>
              <a:ext uri="{FF2B5EF4-FFF2-40B4-BE49-F238E27FC236}">
                <a16:creationId xmlns:a16="http://schemas.microsoft.com/office/drawing/2014/main" id="{85D7060B-8850-81A8-AD09-321022B84B3C}"/>
              </a:ext>
            </a:extLst>
          </p:cNvPr>
          <p:cNvSpPr>
            <a:spLocks noGrp="1"/>
          </p:cNvSpPr>
          <p:nvPr>
            <p:ph type="ftr" sz="quarter" idx="11"/>
          </p:nvPr>
        </p:nvSpPr>
        <p:spPr/>
        <p:txBody>
          <a:bodyPr/>
          <a:lstStyle/>
          <a:p>
            <a:endParaRPr lang="fi-FI"/>
          </a:p>
        </p:txBody>
      </p:sp>
      <p:sp>
        <p:nvSpPr>
          <p:cNvPr id="4" name="Slide Number Placeholder 3">
            <a:extLst>
              <a:ext uri="{FF2B5EF4-FFF2-40B4-BE49-F238E27FC236}">
                <a16:creationId xmlns:a16="http://schemas.microsoft.com/office/drawing/2014/main" id="{6F93E679-1D93-01CD-7D20-3FC9EE99E247}"/>
              </a:ext>
            </a:extLst>
          </p:cNvPr>
          <p:cNvSpPr>
            <a:spLocks noGrp="1"/>
          </p:cNvSpPr>
          <p:nvPr>
            <p:ph type="sldNum" sz="quarter" idx="12"/>
          </p:nvPr>
        </p:nvSpPr>
        <p:spPr/>
        <p:txBody>
          <a:bodyPr/>
          <a:lstStyle/>
          <a:p>
            <a:fld id="{98FD235F-4E35-442D-B870-899BB49A27F4}" type="slidenum">
              <a:rPr lang="fi-FI" smtClean="0"/>
              <a:t>‹#›</a:t>
            </a:fld>
            <a:endParaRPr lang="fi-FI"/>
          </a:p>
        </p:txBody>
      </p:sp>
    </p:spTree>
    <p:extLst>
      <p:ext uri="{BB962C8B-B14F-4D97-AF65-F5344CB8AC3E}">
        <p14:creationId xmlns:p14="http://schemas.microsoft.com/office/powerpoint/2010/main" val="332793260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0AA5E6-B9FE-2B09-BD58-9AE9E4E658C6}"/>
              </a:ext>
            </a:extLst>
          </p:cNvPr>
          <p:cNvSpPr>
            <a:spLocks noGrp="1"/>
          </p:cNvSpPr>
          <p:nvPr>
            <p:ph type="title"/>
          </p:nvPr>
        </p:nvSpPr>
        <p:spPr>
          <a:xfrm>
            <a:off x="472381" y="660400"/>
            <a:ext cx="2211883" cy="2311400"/>
          </a:xfrm>
        </p:spPr>
        <p:txBody>
          <a:bodyPr anchor="b"/>
          <a:lstStyle>
            <a:lvl1pPr>
              <a:defRPr sz="1800"/>
            </a:lvl1pPr>
          </a:lstStyle>
          <a:p>
            <a:r>
              <a:rPr lang="en-US"/>
              <a:t>Click to edit Master title style</a:t>
            </a:r>
            <a:endParaRPr lang="fi-FI"/>
          </a:p>
        </p:txBody>
      </p:sp>
      <p:sp>
        <p:nvSpPr>
          <p:cNvPr id="3" name="Content Placeholder 2">
            <a:extLst>
              <a:ext uri="{FF2B5EF4-FFF2-40B4-BE49-F238E27FC236}">
                <a16:creationId xmlns:a16="http://schemas.microsoft.com/office/drawing/2014/main" id="{4D2558DD-7B6D-EB03-507D-5908C09BFFA6}"/>
              </a:ext>
            </a:extLst>
          </p:cNvPr>
          <p:cNvSpPr>
            <a:spLocks noGrp="1"/>
          </p:cNvSpPr>
          <p:nvPr>
            <p:ph idx="1"/>
          </p:nvPr>
        </p:nvSpPr>
        <p:spPr>
          <a:xfrm>
            <a:off x="2915543" y="1426281"/>
            <a:ext cx="3471863" cy="7039681"/>
          </a:xfrm>
        </p:spPr>
        <p:txBody>
          <a:bodyPr/>
          <a:lstStyle>
            <a:lvl1pPr>
              <a:defRPr sz="1800"/>
            </a:lvl1pPr>
            <a:lvl2pPr>
              <a:defRPr sz="1575"/>
            </a:lvl2pPr>
            <a:lvl3pPr>
              <a:defRPr sz="1350"/>
            </a:lvl3pPr>
            <a:lvl4pPr>
              <a:defRPr sz="1125"/>
            </a:lvl4pPr>
            <a:lvl5pPr>
              <a:defRPr sz="1125"/>
            </a:lvl5pPr>
            <a:lvl6pPr>
              <a:defRPr sz="1125"/>
            </a:lvl6pPr>
            <a:lvl7pPr>
              <a:defRPr sz="1125"/>
            </a:lvl7pPr>
            <a:lvl8pPr>
              <a:defRPr sz="1125"/>
            </a:lvl8pPr>
            <a:lvl9pPr>
              <a:defRPr sz="112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Text Placeholder 3">
            <a:extLst>
              <a:ext uri="{FF2B5EF4-FFF2-40B4-BE49-F238E27FC236}">
                <a16:creationId xmlns:a16="http://schemas.microsoft.com/office/drawing/2014/main" id="{2054588F-5489-8611-2C70-A4C0C4F0E60A}"/>
              </a:ext>
            </a:extLst>
          </p:cNvPr>
          <p:cNvSpPr>
            <a:spLocks noGrp="1"/>
          </p:cNvSpPr>
          <p:nvPr>
            <p:ph type="body" sz="half" idx="2"/>
          </p:nvPr>
        </p:nvSpPr>
        <p:spPr>
          <a:xfrm>
            <a:off x="472381" y="2971800"/>
            <a:ext cx="2211883" cy="550562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en-US"/>
              <a:t>Click to edit Master text styles</a:t>
            </a:r>
          </a:p>
        </p:txBody>
      </p:sp>
      <p:sp>
        <p:nvSpPr>
          <p:cNvPr id="5" name="Date Placeholder 4">
            <a:extLst>
              <a:ext uri="{FF2B5EF4-FFF2-40B4-BE49-F238E27FC236}">
                <a16:creationId xmlns:a16="http://schemas.microsoft.com/office/drawing/2014/main" id="{2FAEED8C-2F2C-B469-0AC7-AB5C4C775C00}"/>
              </a:ext>
            </a:extLst>
          </p:cNvPr>
          <p:cNvSpPr>
            <a:spLocks noGrp="1"/>
          </p:cNvSpPr>
          <p:nvPr>
            <p:ph type="dt" sz="half" idx="10"/>
          </p:nvPr>
        </p:nvSpPr>
        <p:spPr/>
        <p:txBody>
          <a:bodyPr/>
          <a:lstStyle/>
          <a:p>
            <a:fld id="{65F49DCB-3714-4740-BFD8-DFF4C30EEC4E}" type="datetimeFigureOut">
              <a:rPr lang="fi-FI" smtClean="0"/>
              <a:t>27.5.2026</a:t>
            </a:fld>
            <a:endParaRPr lang="fi-FI"/>
          </a:p>
        </p:txBody>
      </p:sp>
      <p:sp>
        <p:nvSpPr>
          <p:cNvPr id="6" name="Footer Placeholder 5">
            <a:extLst>
              <a:ext uri="{FF2B5EF4-FFF2-40B4-BE49-F238E27FC236}">
                <a16:creationId xmlns:a16="http://schemas.microsoft.com/office/drawing/2014/main" id="{0DC05C0F-9D3E-7D17-F61B-F529741CD82F}"/>
              </a:ext>
            </a:extLst>
          </p:cNvPr>
          <p:cNvSpPr>
            <a:spLocks noGrp="1"/>
          </p:cNvSpPr>
          <p:nvPr>
            <p:ph type="ftr" sz="quarter" idx="11"/>
          </p:nvPr>
        </p:nvSpPr>
        <p:spPr/>
        <p:txBody>
          <a:bodyPr/>
          <a:lstStyle/>
          <a:p>
            <a:endParaRPr lang="fi-FI"/>
          </a:p>
        </p:txBody>
      </p:sp>
      <p:sp>
        <p:nvSpPr>
          <p:cNvPr id="7" name="Slide Number Placeholder 6">
            <a:extLst>
              <a:ext uri="{FF2B5EF4-FFF2-40B4-BE49-F238E27FC236}">
                <a16:creationId xmlns:a16="http://schemas.microsoft.com/office/drawing/2014/main" id="{6C162CAB-05EA-20B7-A5F0-D96E6AD1575E}"/>
              </a:ext>
            </a:extLst>
          </p:cNvPr>
          <p:cNvSpPr>
            <a:spLocks noGrp="1"/>
          </p:cNvSpPr>
          <p:nvPr>
            <p:ph type="sldNum" sz="quarter" idx="12"/>
          </p:nvPr>
        </p:nvSpPr>
        <p:spPr/>
        <p:txBody>
          <a:bodyPr/>
          <a:lstStyle/>
          <a:p>
            <a:fld id="{98FD235F-4E35-442D-B870-899BB49A27F4}" type="slidenum">
              <a:rPr lang="fi-FI" smtClean="0"/>
              <a:t>‹#›</a:t>
            </a:fld>
            <a:endParaRPr lang="fi-FI"/>
          </a:p>
        </p:txBody>
      </p:sp>
    </p:spTree>
    <p:extLst>
      <p:ext uri="{BB962C8B-B14F-4D97-AF65-F5344CB8AC3E}">
        <p14:creationId xmlns:p14="http://schemas.microsoft.com/office/powerpoint/2010/main" val="38915332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dirty="0"/>
          </a:p>
        </p:txBody>
      </p:sp>
      <p:sp>
        <p:nvSpPr>
          <p:cNvPr id="3" name="Content Placeholder 2"/>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B9F7E10C-B6F3-47FC-A980-C5A4C012B020}" type="datetimeFigureOut">
              <a:rPr lang="fi-FI" smtClean="0"/>
              <a:t>27.5.2026</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2A25DECF-7805-4A2F-BAD9-C9DA20BD8F1E}" type="slidenum">
              <a:rPr lang="fi-FI" smtClean="0"/>
              <a:t>‹#›</a:t>
            </a:fld>
            <a:endParaRPr lang="fi-FI"/>
          </a:p>
        </p:txBody>
      </p:sp>
    </p:spTree>
    <p:extLst>
      <p:ext uri="{BB962C8B-B14F-4D97-AF65-F5344CB8AC3E}">
        <p14:creationId xmlns:p14="http://schemas.microsoft.com/office/powerpoint/2010/main" val="115748803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F7836F-E2AF-9E62-B68D-7D82E1BCC5F3}"/>
              </a:ext>
            </a:extLst>
          </p:cNvPr>
          <p:cNvSpPr>
            <a:spLocks noGrp="1"/>
          </p:cNvSpPr>
          <p:nvPr>
            <p:ph type="title"/>
          </p:nvPr>
        </p:nvSpPr>
        <p:spPr>
          <a:xfrm>
            <a:off x="472381" y="660400"/>
            <a:ext cx="2211883" cy="2311400"/>
          </a:xfrm>
        </p:spPr>
        <p:txBody>
          <a:bodyPr anchor="b"/>
          <a:lstStyle>
            <a:lvl1pPr>
              <a:defRPr sz="1800"/>
            </a:lvl1pPr>
          </a:lstStyle>
          <a:p>
            <a:r>
              <a:rPr lang="en-US"/>
              <a:t>Click to edit Master title style</a:t>
            </a:r>
            <a:endParaRPr lang="fi-FI"/>
          </a:p>
        </p:txBody>
      </p:sp>
      <p:sp>
        <p:nvSpPr>
          <p:cNvPr id="3" name="Picture Placeholder 2">
            <a:extLst>
              <a:ext uri="{FF2B5EF4-FFF2-40B4-BE49-F238E27FC236}">
                <a16:creationId xmlns:a16="http://schemas.microsoft.com/office/drawing/2014/main" id="{CD04697C-6349-F0DB-C74F-FB2A2B8CD14E}"/>
              </a:ext>
            </a:extLst>
          </p:cNvPr>
          <p:cNvSpPr>
            <a:spLocks noGrp="1"/>
          </p:cNvSpPr>
          <p:nvPr>
            <p:ph type="pic" idx="1"/>
          </p:nvPr>
        </p:nvSpPr>
        <p:spPr>
          <a:xfrm>
            <a:off x="2915543" y="1426281"/>
            <a:ext cx="3471863" cy="7039681"/>
          </a:xfrm>
        </p:spPr>
        <p:txBody>
          <a:bodyPr/>
          <a:lstStyle>
            <a:lvl1pPr marL="0" indent="0">
              <a:buNone/>
              <a:defRPr sz="1800"/>
            </a:lvl1pPr>
            <a:lvl2pPr marL="257175" indent="0">
              <a:buNone/>
              <a:defRPr sz="1575"/>
            </a:lvl2pPr>
            <a:lvl3pPr marL="514350" indent="0">
              <a:buNone/>
              <a:defRPr sz="1350"/>
            </a:lvl3pPr>
            <a:lvl4pPr marL="771525" indent="0">
              <a:buNone/>
              <a:defRPr sz="1125"/>
            </a:lvl4pPr>
            <a:lvl5pPr marL="1028700" indent="0">
              <a:buNone/>
              <a:defRPr sz="1125"/>
            </a:lvl5pPr>
            <a:lvl6pPr marL="1285875" indent="0">
              <a:buNone/>
              <a:defRPr sz="1125"/>
            </a:lvl6pPr>
            <a:lvl7pPr marL="1543050" indent="0">
              <a:buNone/>
              <a:defRPr sz="1125"/>
            </a:lvl7pPr>
            <a:lvl8pPr marL="1800225" indent="0">
              <a:buNone/>
              <a:defRPr sz="1125"/>
            </a:lvl8pPr>
            <a:lvl9pPr marL="2057400" indent="0">
              <a:buNone/>
              <a:defRPr sz="1125"/>
            </a:lvl9pPr>
          </a:lstStyle>
          <a:p>
            <a:endParaRPr lang="fi-FI"/>
          </a:p>
        </p:txBody>
      </p:sp>
      <p:sp>
        <p:nvSpPr>
          <p:cNvPr id="4" name="Text Placeholder 3">
            <a:extLst>
              <a:ext uri="{FF2B5EF4-FFF2-40B4-BE49-F238E27FC236}">
                <a16:creationId xmlns:a16="http://schemas.microsoft.com/office/drawing/2014/main" id="{4FEEAF84-9CE4-71AD-986E-19F954D9C8D5}"/>
              </a:ext>
            </a:extLst>
          </p:cNvPr>
          <p:cNvSpPr>
            <a:spLocks noGrp="1"/>
          </p:cNvSpPr>
          <p:nvPr>
            <p:ph type="body" sz="half" idx="2"/>
          </p:nvPr>
        </p:nvSpPr>
        <p:spPr>
          <a:xfrm>
            <a:off x="472381" y="2971800"/>
            <a:ext cx="2211883" cy="550562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en-US"/>
              <a:t>Click to edit Master text styles</a:t>
            </a:r>
          </a:p>
        </p:txBody>
      </p:sp>
      <p:sp>
        <p:nvSpPr>
          <p:cNvPr id="5" name="Date Placeholder 4">
            <a:extLst>
              <a:ext uri="{FF2B5EF4-FFF2-40B4-BE49-F238E27FC236}">
                <a16:creationId xmlns:a16="http://schemas.microsoft.com/office/drawing/2014/main" id="{1F14B9B9-0304-2F6B-AB54-3030C4566CF7}"/>
              </a:ext>
            </a:extLst>
          </p:cNvPr>
          <p:cNvSpPr>
            <a:spLocks noGrp="1"/>
          </p:cNvSpPr>
          <p:nvPr>
            <p:ph type="dt" sz="half" idx="10"/>
          </p:nvPr>
        </p:nvSpPr>
        <p:spPr/>
        <p:txBody>
          <a:bodyPr/>
          <a:lstStyle/>
          <a:p>
            <a:fld id="{65F49DCB-3714-4740-BFD8-DFF4C30EEC4E}" type="datetimeFigureOut">
              <a:rPr lang="fi-FI" smtClean="0"/>
              <a:t>27.5.2026</a:t>
            </a:fld>
            <a:endParaRPr lang="fi-FI"/>
          </a:p>
        </p:txBody>
      </p:sp>
      <p:sp>
        <p:nvSpPr>
          <p:cNvPr id="6" name="Footer Placeholder 5">
            <a:extLst>
              <a:ext uri="{FF2B5EF4-FFF2-40B4-BE49-F238E27FC236}">
                <a16:creationId xmlns:a16="http://schemas.microsoft.com/office/drawing/2014/main" id="{CEEABC5D-7F86-37E4-4A8E-CA365EEEECB1}"/>
              </a:ext>
            </a:extLst>
          </p:cNvPr>
          <p:cNvSpPr>
            <a:spLocks noGrp="1"/>
          </p:cNvSpPr>
          <p:nvPr>
            <p:ph type="ftr" sz="quarter" idx="11"/>
          </p:nvPr>
        </p:nvSpPr>
        <p:spPr/>
        <p:txBody>
          <a:bodyPr/>
          <a:lstStyle/>
          <a:p>
            <a:endParaRPr lang="fi-FI"/>
          </a:p>
        </p:txBody>
      </p:sp>
      <p:sp>
        <p:nvSpPr>
          <p:cNvPr id="7" name="Slide Number Placeholder 6">
            <a:extLst>
              <a:ext uri="{FF2B5EF4-FFF2-40B4-BE49-F238E27FC236}">
                <a16:creationId xmlns:a16="http://schemas.microsoft.com/office/drawing/2014/main" id="{A6DFE602-7595-0343-E197-72214393D6E4}"/>
              </a:ext>
            </a:extLst>
          </p:cNvPr>
          <p:cNvSpPr>
            <a:spLocks noGrp="1"/>
          </p:cNvSpPr>
          <p:nvPr>
            <p:ph type="sldNum" sz="quarter" idx="12"/>
          </p:nvPr>
        </p:nvSpPr>
        <p:spPr/>
        <p:txBody>
          <a:bodyPr/>
          <a:lstStyle/>
          <a:p>
            <a:fld id="{98FD235F-4E35-442D-B870-899BB49A27F4}" type="slidenum">
              <a:rPr lang="fi-FI" smtClean="0"/>
              <a:t>‹#›</a:t>
            </a:fld>
            <a:endParaRPr lang="fi-FI"/>
          </a:p>
        </p:txBody>
      </p:sp>
    </p:spTree>
    <p:extLst>
      <p:ext uri="{BB962C8B-B14F-4D97-AF65-F5344CB8AC3E}">
        <p14:creationId xmlns:p14="http://schemas.microsoft.com/office/powerpoint/2010/main" val="291455186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440B2B-FF68-BFB4-740B-C3A7D3DD7211}"/>
              </a:ext>
            </a:extLst>
          </p:cNvPr>
          <p:cNvSpPr>
            <a:spLocks noGrp="1"/>
          </p:cNvSpPr>
          <p:nvPr>
            <p:ph type="title"/>
          </p:nvPr>
        </p:nvSpPr>
        <p:spPr/>
        <p:txBody>
          <a:bodyPr/>
          <a:lstStyle/>
          <a:p>
            <a:r>
              <a:rPr lang="en-US"/>
              <a:t>Click to edit Master title style</a:t>
            </a:r>
            <a:endParaRPr lang="fi-FI"/>
          </a:p>
        </p:txBody>
      </p:sp>
      <p:sp>
        <p:nvSpPr>
          <p:cNvPr id="3" name="Vertical Text Placeholder 2">
            <a:extLst>
              <a:ext uri="{FF2B5EF4-FFF2-40B4-BE49-F238E27FC236}">
                <a16:creationId xmlns:a16="http://schemas.microsoft.com/office/drawing/2014/main" id="{7EAEFD19-C40C-CBDC-B4E6-D298A6AC672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Date Placeholder 3">
            <a:extLst>
              <a:ext uri="{FF2B5EF4-FFF2-40B4-BE49-F238E27FC236}">
                <a16:creationId xmlns:a16="http://schemas.microsoft.com/office/drawing/2014/main" id="{6578CE4D-2D08-0B62-CE59-07E32ECF8167}"/>
              </a:ext>
            </a:extLst>
          </p:cNvPr>
          <p:cNvSpPr>
            <a:spLocks noGrp="1"/>
          </p:cNvSpPr>
          <p:nvPr>
            <p:ph type="dt" sz="half" idx="10"/>
          </p:nvPr>
        </p:nvSpPr>
        <p:spPr/>
        <p:txBody>
          <a:bodyPr/>
          <a:lstStyle/>
          <a:p>
            <a:fld id="{65F49DCB-3714-4740-BFD8-DFF4C30EEC4E}" type="datetimeFigureOut">
              <a:rPr lang="fi-FI" smtClean="0"/>
              <a:t>27.5.2026</a:t>
            </a:fld>
            <a:endParaRPr lang="fi-FI"/>
          </a:p>
        </p:txBody>
      </p:sp>
      <p:sp>
        <p:nvSpPr>
          <p:cNvPr id="5" name="Footer Placeholder 4">
            <a:extLst>
              <a:ext uri="{FF2B5EF4-FFF2-40B4-BE49-F238E27FC236}">
                <a16:creationId xmlns:a16="http://schemas.microsoft.com/office/drawing/2014/main" id="{3B086C2A-9D46-682F-040B-1EF026C77121}"/>
              </a:ext>
            </a:extLst>
          </p:cNvPr>
          <p:cNvSpPr>
            <a:spLocks noGrp="1"/>
          </p:cNvSpPr>
          <p:nvPr>
            <p:ph type="ftr" sz="quarter" idx="11"/>
          </p:nvPr>
        </p:nvSpPr>
        <p:spPr/>
        <p:txBody>
          <a:bodyPr/>
          <a:lstStyle/>
          <a:p>
            <a:endParaRPr lang="fi-FI"/>
          </a:p>
        </p:txBody>
      </p:sp>
      <p:sp>
        <p:nvSpPr>
          <p:cNvPr id="6" name="Slide Number Placeholder 5">
            <a:extLst>
              <a:ext uri="{FF2B5EF4-FFF2-40B4-BE49-F238E27FC236}">
                <a16:creationId xmlns:a16="http://schemas.microsoft.com/office/drawing/2014/main" id="{55DB0EB5-90D3-939D-8C0F-30C4D210B46C}"/>
              </a:ext>
            </a:extLst>
          </p:cNvPr>
          <p:cNvSpPr>
            <a:spLocks noGrp="1"/>
          </p:cNvSpPr>
          <p:nvPr>
            <p:ph type="sldNum" sz="quarter" idx="12"/>
          </p:nvPr>
        </p:nvSpPr>
        <p:spPr/>
        <p:txBody>
          <a:bodyPr/>
          <a:lstStyle/>
          <a:p>
            <a:fld id="{98FD235F-4E35-442D-B870-899BB49A27F4}" type="slidenum">
              <a:rPr lang="fi-FI" smtClean="0"/>
              <a:t>‹#›</a:t>
            </a:fld>
            <a:endParaRPr lang="fi-FI"/>
          </a:p>
        </p:txBody>
      </p:sp>
    </p:spTree>
    <p:extLst>
      <p:ext uri="{BB962C8B-B14F-4D97-AF65-F5344CB8AC3E}">
        <p14:creationId xmlns:p14="http://schemas.microsoft.com/office/powerpoint/2010/main" val="274482186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DA6754A-27BE-21AB-B55C-2E7169F791B5}"/>
              </a:ext>
            </a:extLst>
          </p:cNvPr>
          <p:cNvSpPr>
            <a:spLocks noGrp="1"/>
          </p:cNvSpPr>
          <p:nvPr>
            <p:ph type="title" orient="vert"/>
          </p:nvPr>
        </p:nvSpPr>
        <p:spPr>
          <a:xfrm>
            <a:off x="4907756" y="527403"/>
            <a:ext cx="1478756" cy="8394877"/>
          </a:xfrm>
        </p:spPr>
        <p:txBody>
          <a:bodyPr vert="eaVert"/>
          <a:lstStyle/>
          <a:p>
            <a:r>
              <a:rPr lang="en-US"/>
              <a:t>Click to edit Master title style</a:t>
            </a:r>
            <a:endParaRPr lang="fi-FI"/>
          </a:p>
        </p:txBody>
      </p:sp>
      <p:sp>
        <p:nvSpPr>
          <p:cNvPr id="3" name="Vertical Text Placeholder 2">
            <a:extLst>
              <a:ext uri="{FF2B5EF4-FFF2-40B4-BE49-F238E27FC236}">
                <a16:creationId xmlns:a16="http://schemas.microsoft.com/office/drawing/2014/main" id="{640083F3-928A-0762-8A66-804EBF8E7EEE}"/>
              </a:ext>
            </a:extLst>
          </p:cNvPr>
          <p:cNvSpPr>
            <a:spLocks noGrp="1"/>
          </p:cNvSpPr>
          <p:nvPr>
            <p:ph type="body" orient="vert" idx="1"/>
          </p:nvPr>
        </p:nvSpPr>
        <p:spPr>
          <a:xfrm>
            <a:off x="471487" y="527403"/>
            <a:ext cx="4350544" cy="839487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Date Placeholder 3">
            <a:extLst>
              <a:ext uri="{FF2B5EF4-FFF2-40B4-BE49-F238E27FC236}">
                <a16:creationId xmlns:a16="http://schemas.microsoft.com/office/drawing/2014/main" id="{4BEB9103-2F3C-3E5D-9AD8-89E122BE3EF3}"/>
              </a:ext>
            </a:extLst>
          </p:cNvPr>
          <p:cNvSpPr>
            <a:spLocks noGrp="1"/>
          </p:cNvSpPr>
          <p:nvPr>
            <p:ph type="dt" sz="half" idx="10"/>
          </p:nvPr>
        </p:nvSpPr>
        <p:spPr/>
        <p:txBody>
          <a:bodyPr/>
          <a:lstStyle/>
          <a:p>
            <a:fld id="{65F49DCB-3714-4740-BFD8-DFF4C30EEC4E}" type="datetimeFigureOut">
              <a:rPr lang="fi-FI" smtClean="0"/>
              <a:t>27.5.2026</a:t>
            </a:fld>
            <a:endParaRPr lang="fi-FI"/>
          </a:p>
        </p:txBody>
      </p:sp>
      <p:sp>
        <p:nvSpPr>
          <p:cNvPr id="5" name="Footer Placeholder 4">
            <a:extLst>
              <a:ext uri="{FF2B5EF4-FFF2-40B4-BE49-F238E27FC236}">
                <a16:creationId xmlns:a16="http://schemas.microsoft.com/office/drawing/2014/main" id="{EDA3E74A-EEE7-8926-D391-05518A1570A9}"/>
              </a:ext>
            </a:extLst>
          </p:cNvPr>
          <p:cNvSpPr>
            <a:spLocks noGrp="1"/>
          </p:cNvSpPr>
          <p:nvPr>
            <p:ph type="ftr" sz="quarter" idx="11"/>
          </p:nvPr>
        </p:nvSpPr>
        <p:spPr/>
        <p:txBody>
          <a:bodyPr/>
          <a:lstStyle/>
          <a:p>
            <a:endParaRPr lang="fi-FI"/>
          </a:p>
        </p:txBody>
      </p:sp>
      <p:sp>
        <p:nvSpPr>
          <p:cNvPr id="6" name="Slide Number Placeholder 5">
            <a:extLst>
              <a:ext uri="{FF2B5EF4-FFF2-40B4-BE49-F238E27FC236}">
                <a16:creationId xmlns:a16="http://schemas.microsoft.com/office/drawing/2014/main" id="{C1A1D058-2BB8-1550-9ED8-B538C258A4DA}"/>
              </a:ext>
            </a:extLst>
          </p:cNvPr>
          <p:cNvSpPr>
            <a:spLocks noGrp="1"/>
          </p:cNvSpPr>
          <p:nvPr>
            <p:ph type="sldNum" sz="quarter" idx="12"/>
          </p:nvPr>
        </p:nvSpPr>
        <p:spPr/>
        <p:txBody>
          <a:bodyPr/>
          <a:lstStyle/>
          <a:p>
            <a:fld id="{98FD235F-4E35-442D-B870-899BB49A27F4}" type="slidenum">
              <a:rPr lang="fi-FI" smtClean="0"/>
              <a:t>‹#›</a:t>
            </a:fld>
            <a:endParaRPr lang="fi-FI"/>
          </a:p>
        </p:txBody>
      </p:sp>
    </p:spTree>
    <p:extLst>
      <p:ext uri="{BB962C8B-B14F-4D97-AF65-F5344CB8AC3E}">
        <p14:creationId xmlns:p14="http://schemas.microsoft.com/office/powerpoint/2010/main" val="339794434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1_5 - Otsikko ja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A302A1E-E2C8-5344-87F7-D19C614959E7}"/>
              </a:ext>
            </a:extLst>
          </p:cNvPr>
          <p:cNvSpPr>
            <a:spLocks noGrp="1"/>
          </p:cNvSpPr>
          <p:nvPr>
            <p:ph type="title"/>
          </p:nvPr>
        </p:nvSpPr>
        <p:spPr>
          <a:xfrm>
            <a:off x="471487" y="770467"/>
            <a:ext cx="5885351" cy="2834110"/>
          </a:xfrm>
        </p:spPr>
        <p:txBody>
          <a:bodyPr anchor="b" anchorCtr="0">
            <a:normAutofit/>
          </a:bodyPr>
          <a:lstStyle>
            <a:lvl1pPr>
              <a:defRPr sz="2531" b="1" i="0" baseline="0"/>
            </a:lvl1pPr>
          </a:lstStyle>
          <a:p>
            <a:r>
              <a:rPr lang="fi-FI"/>
              <a:t>Muokkaa ots. perustyyl. napsautt.</a:t>
            </a:r>
          </a:p>
        </p:txBody>
      </p:sp>
      <p:sp>
        <p:nvSpPr>
          <p:cNvPr id="7" name="Tekstin paikkamerkki 6">
            <a:extLst>
              <a:ext uri="{FF2B5EF4-FFF2-40B4-BE49-F238E27FC236}">
                <a16:creationId xmlns:a16="http://schemas.microsoft.com/office/drawing/2014/main" id="{C9F93F8F-7C87-634E-9BC1-5BCB312B4F8A}"/>
              </a:ext>
            </a:extLst>
          </p:cNvPr>
          <p:cNvSpPr>
            <a:spLocks noGrp="1"/>
          </p:cNvSpPr>
          <p:nvPr>
            <p:ph type="body" sz="quarter" idx="10"/>
          </p:nvPr>
        </p:nvSpPr>
        <p:spPr>
          <a:xfrm>
            <a:off x="471487" y="3841731"/>
            <a:ext cx="5885351" cy="5073669"/>
          </a:xfrm>
        </p:spPr>
        <p:txBody>
          <a:bodyPr/>
          <a:lstStyle>
            <a:lvl1pPr>
              <a:defRPr b="0" i="0"/>
            </a:lvl1pPr>
            <a:lvl2pPr>
              <a:defRPr b="0" i="0"/>
            </a:lvl2pPr>
            <a:lvl3pPr>
              <a:defRPr b="0" i="0"/>
            </a:lvl3pPr>
            <a:lvl4pPr>
              <a:defRPr b="0" i="0"/>
            </a:lvl4pPr>
            <a:lvl5pPr>
              <a:defRPr b="0" i="0"/>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Tree>
    <p:extLst>
      <p:ext uri="{BB962C8B-B14F-4D97-AF65-F5344CB8AC3E}">
        <p14:creationId xmlns:p14="http://schemas.microsoft.com/office/powerpoint/2010/main" val="40710810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fi-FI"/>
              <a:t>Muokkaa ots. perustyyl. napsautt.</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fi-FI"/>
              <a:t>Muokkaa tekstin perustyylejä napsauttamalla</a:t>
            </a:r>
          </a:p>
        </p:txBody>
      </p:sp>
      <p:sp>
        <p:nvSpPr>
          <p:cNvPr id="4" name="Date Placeholder 3"/>
          <p:cNvSpPr>
            <a:spLocks noGrp="1"/>
          </p:cNvSpPr>
          <p:nvPr>
            <p:ph type="dt" sz="half" idx="10"/>
          </p:nvPr>
        </p:nvSpPr>
        <p:spPr/>
        <p:txBody>
          <a:bodyPr/>
          <a:lstStyle/>
          <a:p>
            <a:fld id="{B9F7E10C-B6F3-47FC-A980-C5A4C012B020}" type="datetimeFigureOut">
              <a:rPr lang="fi-FI" smtClean="0"/>
              <a:t>27.5.2026</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2A25DECF-7805-4A2F-BAD9-C9DA20BD8F1E}" type="slidenum">
              <a:rPr lang="fi-FI" smtClean="0"/>
              <a:t>‹#›</a:t>
            </a:fld>
            <a:endParaRPr lang="fi-FI"/>
          </a:p>
        </p:txBody>
      </p:sp>
    </p:spTree>
    <p:extLst>
      <p:ext uri="{BB962C8B-B14F-4D97-AF65-F5344CB8AC3E}">
        <p14:creationId xmlns:p14="http://schemas.microsoft.com/office/powerpoint/2010/main" val="41193726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5" name="Date Placeholder 4"/>
          <p:cNvSpPr>
            <a:spLocks noGrp="1"/>
          </p:cNvSpPr>
          <p:nvPr>
            <p:ph type="dt" sz="half" idx="10"/>
          </p:nvPr>
        </p:nvSpPr>
        <p:spPr/>
        <p:txBody>
          <a:bodyPr/>
          <a:lstStyle/>
          <a:p>
            <a:fld id="{B9F7E10C-B6F3-47FC-A980-C5A4C012B020}" type="datetimeFigureOut">
              <a:rPr lang="fi-FI" smtClean="0"/>
              <a:t>27.5.2026</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2A25DECF-7805-4A2F-BAD9-C9DA20BD8F1E}" type="slidenum">
              <a:rPr lang="fi-FI" smtClean="0"/>
              <a:t>‹#›</a:t>
            </a:fld>
            <a:endParaRPr lang="fi-FI"/>
          </a:p>
        </p:txBody>
      </p:sp>
    </p:spTree>
    <p:extLst>
      <p:ext uri="{BB962C8B-B14F-4D97-AF65-F5344CB8AC3E}">
        <p14:creationId xmlns:p14="http://schemas.microsoft.com/office/powerpoint/2010/main" val="15572719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fi-FI"/>
              <a:t>Muokkaa ots. perustyyl. napsautt.</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i-FI"/>
              <a:t>Muokkaa tekstin perustyylejä napsauttamalla</a:t>
            </a:r>
          </a:p>
        </p:txBody>
      </p:sp>
      <p:sp>
        <p:nvSpPr>
          <p:cNvPr id="4" name="Content Placeholder 3"/>
          <p:cNvSpPr>
            <a:spLocks noGrp="1"/>
          </p:cNvSpPr>
          <p:nvPr>
            <p:ph sz="half" idx="2"/>
          </p:nvPr>
        </p:nvSpPr>
        <p:spPr>
          <a:xfrm>
            <a:off x="472381" y="3618442"/>
            <a:ext cx="2901255" cy="5322183"/>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i-FI"/>
              <a:t>Muokkaa tekstin perustyylejä napsauttamalla</a:t>
            </a:r>
          </a:p>
        </p:txBody>
      </p:sp>
      <p:sp>
        <p:nvSpPr>
          <p:cNvPr id="6" name="Content Placeholder 5"/>
          <p:cNvSpPr>
            <a:spLocks noGrp="1"/>
          </p:cNvSpPr>
          <p:nvPr>
            <p:ph sz="quarter" idx="4"/>
          </p:nvPr>
        </p:nvSpPr>
        <p:spPr>
          <a:xfrm>
            <a:off x="3471863" y="3618442"/>
            <a:ext cx="2915543" cy="5322183"/>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7" name="Date Placeholder 6"/>
          <p:cNvSpPr>
            <a:spLocks noGrp="1"/>
          </p:cNvSpPr>
          <p:nvPr>
            <p:ph type="dt" sz="half" idx="10"/>
          </p:nvPr>
        </p:nvSpPr>
        <p:spPr/>
        <p:txBody>
          <a:bodyPr/>
          <a:lstStyle/>
          <a:p>
            <a:fld id="{B9F7E10C-B6F3-47FC-A980-C5A4C012B020}" type="datetimeFigureOut">
              <a:rPr lang="fi-FI" smtClean="0"/>
              <a:t>27.5.2026</a:t>
            </a:fld>
            <a:endParaRPr lang="fi-FI"/>
          </a:p>
        </p:txBody>
      </p:sp>
      <p:sp>
        <p:nvSpPr>
          <p:cNvPr id="8" name="Footer Placeholder 7"/>
          <p:cNvSpPr>
            <a:spLocks noGrp="1"/>
          </p:cNvSpPr>
          <p:nvPr>
            <p:ph type="ftr" sz="quarter" idx="11"/>
          </p:nvPr>
        </p:nvSpPr>
        <p:spPr/>
        <p:txBody>
          <a:bodyPr/>
          <a:lstStyle/>
          <a:p>
            <a:endParaRPr lang="fi-FI"/>
          </a:p>
        </p:txBody>
      </p:sp>
      <p:sp>
        <p:nvSpPr>
          <p:cNvPr id="9" name="Slide Number Placeholder 8"/>
          <p:cNvSpPr>
            <a:spLocks noGrp="1"/>
          </p:cNvSpPr>
          <p:nvPr>
            <p:ph type="sldNum" sz="quarter" idx="12"/>
          </p:nvPr>
        </p:nvSpPr>
        <p:spPr/>
        <p:txBody>
          <a:bodyPr/>
          <a:lstStyle/>
          <a:p>
            <a:fld id="{2A25DECF-7805-4A2F-BAD9-C9DA20BD8F1E}" type="slidenum">
              <a:rPr lang="fi-FI" smtClean="0"/>
              <a:t>‹#›</a:t>
            </a:fld>
            <a:endParaRPr lang="fi-FI"/>
          </a:p>
        </p:txBody>
      </p:sp>
    </p:spTree>
    <p:extLst>
      <p:ext uri="{BB962C8B-B14F-4D97-AF65-F5344CB8AC3E}">
        <p14:creationId xmlns:p14="http://schemas.microsoft.com/office/powerpoint/2010/main" val="18480327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dirty="0"/>
          </a:p>
        </p:txBody>
      </p:sp>
      <p:sp>
        <p:nvSpPr>
          <p:cNvPr id="3" name="Date Placeholder 2"/>
          <p:cNvSpPr>
            <a:spLocks noGrp="1"/>
          </p:cNvSpPr>
          <p:nvPr>
            <p:ph type="dt" sz="half" idx="10"/>
          </p:nvPr>
        </p:nvSpPr>
        <p:spPr/>
        <p:txBody>
          <a:bodyPr/>
          <a:lstStyle/>
          <a:p>
            <a:fld id="{B9F7E10C-B6F3-47FC-A980-C5A4C012B020}" type="datetimeFigureOut">
              <a:rPr lang="fi-FI" smtClean="0"/>
              <a:t>27.5.2026</a:t>
            </a:fld>
            <a:endParaRPr lang="fi-FI"/>
          </a:p>
        </p:txBody>
      </p:sp>
      <p:sp>
        <p:nvSpPr>
          <p:cNvPr id="4" name="Footer Placeholder 3"/>
          <p:cNvSpPr>
            <a:spLocks noGrp="1"/>
          </p:cNvSpPr>
          <p:nvPr>
            <p:ph type="ftr" sz="quarter" idx="11"/>
          </p:nvPr>
        </p:nvSpPr>
        <p:spPr/>
        <p:txBody>
          <a:bodyPr/>
          <a:lstStyle/>
          <a:p>
            <a:endParaRPr lang="fi-FI"/>
          </a:p>
        </p:txBody>
      </p:sp>
      <p:sp>
        <p:nvSpPr>
          <p:cNvPr id="5" name="Slide Number Placeholder 4"/>
          <p:cNvSpPr>
            <a:spLocks noGrp="1"/>
          </p:cNvSpPr>
          <p:nvPr>
            <p:ph type="sldNum" sz="quarter" idx="12"/>
          </p:nvPr>
        </p:nvSpPr>
        <p:spPr/>
        <p:txBody>
          <a:bodyPr/>
          <a:lstStyle/>
          <a:p>
            <a:fld id="{2A25DECF-7805-4A2F-BAD9-C9DA20BD8F1E}" type="slidenum">
              <a:rPr lang="fi-FI" smtClean="0"/>
              <a:t>‹#›</a:t>
            </a:fld>
            <a:endParaRPr lang="fi-FI"/>
          </a:p>
        </p:txBody>
      </p:sp>
    </p:spTree>
    <p:extLst>
      <p:ext uri="{BB962C8B-B14F-4D97-AF65-F5344CB8AC3E}">
        <p14:creationId xmlns:p14="http://schemas.microsoft.com/office/powerpoint/2010/main" val="21123731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9F7E10C-B6F3-47FC-A980-C5A4C012B020}" type="datetimeFigureOut">
              <a:rPr lang="fi-FI" smtClean="0"/>
              <a:t>27.5.2026</a:t>
            </a:fld>
            <a:endParaRPr lang="fi-FI"/>
          </a:p>
        </p:txBody>
      </p:sp>
      <p:sp>
        <p:nvSpPr>
          <p:cNvPr id="3" name="Footer Placeholder 2"/>
          <p:cNvSpPr>
            <a:spLocks noGrp="1"/>
          </p:cNvSpPr>
          <p:nvPr>
            <p:ph type="ftr" sz="quarter" idx="11"/>
          </p:nvPr>
        </p:nvSpPr>
        <p:spPr/>
        <p:txBody>
          <a:bodyPr/>
          <a:lstStyle/>
          <a:p>
            <a:endParaRPr lang="fi-FI"/>
          </a:p>
        </p:txBody>
      </p:sp>
      <p:sp>
        <p:nvSpPr>
          <p:cNvPr id="4" name="Slide Number Placeholder 3"/>
          <p:cNvSpPr>
            <a:spLocks noGrp="1"/>
          </p:cNvSpPr>
          <p:nvPr>
            <p:ph type="sldNum" sz="quarter" idx="12"/>
          </p:nvPr>
        </p:nvSpPr>
        <p:spPr/>
        <p:txBody>
          <a:bodyPr/>
          <a:lstStyle/>
          <a:p>
            <a:fld id="{2A25DECF-7805-4A2F-BAD9-C9DA20BD8F1E}" type="slidenum">
              <a:rPr lang="fi-FI" smtClean="0"/>
              <a:t>‹#›</a:t>
            </a:fld>
            <a:endParaRPr lang="fi-FI"/>
          </a:p>
        </p:txBody>
      </p:sp>
    </p:spTree>
    <p:extLst>
      <p:ext uri="{BB962C8B-B14F-4D97-AF65-F5344CB8AC3E}">
        <p14:creationId xmlns:p14="http://schemas.microsoft.com/office/powerpoint/2010/main" val="34540012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Kuvatekstillinen sisältö">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fi-FI"/>
              <a:t>Muokkaa ots. perustyyl. napsautt.</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i-FI"/>
              <a:t>Muokkaa tekstin perustyylejä napsauttamalla</a:t>
            </a:r>
          </a:p>
        </p:txBody>
      </p:sp>
      <p:sp>
        <p:nvSpPr>
          <p:cNvPr id="5" name="Date Placeholder 4"/>
          <p:cNvSpPr>
            <a:spLocks noGrp="1"/>
          </p:cNvSpPr>
          <p:nvPr>
            <p:ph type="dt" sz="half" idx="10"/>
          </p:nvPr>
        </p:nvSpPr>
        <p:spPr/>
        <p:txBody>
          <a:bodyPr/>
          <a:lstStyle/>
          <a:p>
            <a:fld id="{B9F7E10C-B6F3-47FC-A980-C5A4C012B020}" type="datetimeFigureOut">
              <a:rPr lang="fi-FI" smtClean="0"/>
              <a:t>27.5.2026</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2A25DECF-7805-4A2F-BAD9-C9DA20BD8F1E}" type="slidenum">
              <a:rPr lang="fi-FI" smtClean="0"/>
              <a:t>‹#›</a:t>
            </a:fld>
            <a:endParaRPr lang="fi-FI"/>
          </a:p>
        </p:txBody>
      </p:sp>
    </p:spTree>
    <p:extLst>
      <p:ext uri="{BB962C8B-B14F-4D97-AF65-F5344CB8AC3E}">
        <p14:creationId xmlns:p14="http://schemas.microsoft.com/office/powerpoint/2010/main" val="17418599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uvatekstillinen kuva">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fi-FI"/>
              <a:t>Muokkaa ots. perustyyl. napsautt.</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fi-FI"/>
              <a:t>Lisää kuva napsauttamalla kuvaketta</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i-FI"/>
              <a:t>Muokkaa tekstin perustyylejä napsauttamalla</a:t>
            </a:r>
          </a:p>
        </p:txBody>
      </p:sp>
      <p:sp>
        <p:nvSpPr>
          <p:cNvPr id="5" name="Date Placeholder 4"/>
          <p:cNvSpPr>
            <a:spLocks noGrp="1"/>
          </p:cNvSpPr>
          <p:nvPr>
            <p:ph type="dt" sz="half" idx="10"/>
          </p:nvPr>
        </p:nvSpPr>
        <p:spPr/>
        <p:txBody>
          <a:bodyPr/>
          <a:lstStyle/>
          <a:p>
            <a:fld id="{B9F7E10C-B6F3-47FC-A980-C5A4C012B020}" type="datetimeFigureOut">
              <a:rPr lang="fi-FI" smtClean="0"/>
              <a:t>27.5.2026</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2A25DECF-7805-4A2F-BAD9-C9DA20BD8F1E}" type="slidenum">
              <a:rPr lang="fi-FI" smtClean="0"/>
              <a:t>‹#›</a:t>
            </a:fld>
            <a:endParaRPr lang="fi-FI"/>
          </a:p>
        </p:txBody>
      </p:sp>
    </p:spTree>
    <p:extLst>
      <p:ext uri="{BB962C8B-B14F-4D97-AF65-F5344CB8AC3E}">
        <p14:creationId xmlns:p14="http://schemas.microsoft.com/office/powerpoint/2010/main" val="32208787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fi-FI"/>
              <a:t>Muokkaa ots. perustyyl. napsautt.</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82000"/>
                  </a:schemeClr>
                </a:solidFill>
              </a:defRPr>
            </a:lvl1pPr>
          </a:lstStyle>
          <a:p>
            <a:fld id="{B9F7E10C-B6F3-47FC-A980-C5A4C012B020}" type="datetimeFigureOut">
              <a:rPr lang="fi-FI" smtClean="0"/>
              <a:t>27.5.2026</a:t>
            </a:fld>
            <a:endParaRPr lang="fi-FI"/>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82000"/>
                  </a:schemeClr>
                </a:solidFill>
              </a:defRPr>
            </a:lvl1pPr>
          </a:lstStyle>
          <a:p>
            <a:endParaRPr lang="fi-FI"/>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82000"/>
                  </a:schemeClr>
                </a:solidFill>
              </a:defRPr>
            </a:lvl1pPr>
          </a:lstStyle>
          <a:p>
            <a:fld id="{2A25DECF-7805-4A2F-BAD9-C9DA20BD8F1E}" type="slidenum">
              <a:rPr lang="fi-FI" smtClean="0"/>
              <a:t>‹#›</a:t>
            </a:fld>
            <a:endParaRPr lang="fi-FI"/>
          </a:p>
        </p:txBody>
      </p:sp>
      <p:sp>
        <p:nvSpPr>
          <p:cNvPr id="8" name="TextBox 7">
            <a:extLst>
              <a:ext uri="{FF2B5EF4-FFF2-40B4-BE49-F238E27FC236}">
                <a16:creationId xmlns:a16="http://schemas.microsoft.com/office/drawing/2014/main" id="{75D4D804-9B09-CB9E-B49F-43884CCBDB7E}"/>
              </a:ext>
            </a:extLst>
          </p:cNvPr>
          <p:cNvSpPr txBox="1"/>
          <p:nvPr>
            <p:extLst>
              <p:ext uri="{1162E1C5-73C7-4A58-AE30-91384D911F3F}">
                <p184:classification xmlns:p184="http://schemas.microsoft.com/office/powerpoint/2018/4/main" val="ftr"/>
              </p:ext>
            </p:extLst>
          </p:nvPr>
        </p:nvSpPr>
        <p:spPr>
          <a:xfrm>
            <a:off x="63500" y="9690100"/>
            <a:ext cx="2614613" cy="152400"/>
          </a:xfrm>
          <a:prstGeom prst="rect">
            <a:avLst/>
          </a:prstGeom>
        </p:spPr>
        <p:txBody>
          <a:bodyPr horzOverflow="overflow" lIns="0" tIns="0" rIns="0" bIns="0">
            <a:spAutoFit/>
          </a:bodyPr>
          <a:lstStyle/>
          <a:p>
            <a:pPr algn="l"/>
            <a:r>
              <a:rPr lang="en-US" sz="1000">
                <a:solidFill>
                  <a:srgbClr val="000000">
                    <a:alpha val="50000"/>
                  </a:srgbClr>
                </a:solidFill>
                <a:latin typeface="Aptos" panose="020B0004020202020204" pitchFamily="34" charset="0"/>
              </a:rPr>
              <a:t>LUT Group Confidential - Other information (3Y)</a:t>
            </a:r>
          </a:p>
        </p:txBody>
      </p:sp>
    </p:spTree>
    <p:extLst>
      <p:ext uri="{BB962C8B-B14F-4D97-AF65-F5344CB8AC3E}">
        <p14:creationId xmlns:p14="http://schemas.microsoft.com/office/powerpoint/2010/main" val="317064769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38F6337-F9E6-EBFC-96FC-7719D6EBB3F5}"/>
              </a:ext>
            </a:extLst>
          </p:cNvPr>
          <p:cNvSpPr>
            <a:spLocks noGrp="1"/>
          </p:cNvSpPr>
          <p:nvPr>
            <p:ph type="title"/>
          </p:nvPr>
        </p:nvSpPr>
        <p:spPr>
          <a:xfrm>
            <a:off x="471488" y="527404"/>
            <a:ext cx="5915025" cy="1914702"/>
          </a:xfrm>
          <a:prstGeom prst="rect">
            <a:avLst/>
          </a:prstGeom>
        </p:spPr>
        <p:txBody>
          <a:bodyPr vert="horz" lIns="91440" tIns="45720" rIns="91440" bIns="45720" rtlCol="0" anchor="ctr">
            <a:normAutofit/>
          </a:bodyPr>
          <a:lstStyle/>
          <a:p>
            <a:r>
              <a:rPr lang="en-US"/>
              <a:t>Click to edit Master title style</a:t>
            </a:r>
            <a:endParaRPr lang="fi-FI"/>
          </a:p>
        </p:txBody>
      </p:sp>
      <p:sp>
        <p:nvSpPr>
          <p:cNvPr id="3" name="Text Placeholder 2">
            <a:extLst>
              <a:ext uri="{FF2B5EF4-FFF2-40B4-BE49-F238E27FC236}">
                <a16:creationId xmlns:a16="http://schemas.microsoft.com/office/drawing/2014/main" id="{EBBB3EB2-3B2A-DB3C-9A4E-A0C00835BA69}"/>
              </a:ext>
            </a:extLst>
          </p:cNvPr>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Date Placeholder 3">
            <a:extLst>
              <a:ext uri="{FF2B5EF4-FFF2-40B4-BE49-F238E27FC236}">
                <a16:creationId xmlns:a16="http://schemas.microsoft.com/office/drawing/2014/main" id="{4281C1B8-E9D6-941A-89A6-7B13722C7F4C}"/>
              </a:ext>
            </a:extLst>
          </p:cNvPr>
          <p:cNvSpPr>
            <a:spLocks noGrp="1"/>
          </p:cNvSpPr>
          <p:nvPr>
            <p:ph type="dt" sz="half" idx="2"/>
          </p:nvPr>
        </p:nvSpPr>
        <p:spPr>
          <a:xfrm>
            <a:off x="471488" y="9181395"/>
            <a:ext cx="1543050" cy="527403"/>
          </a:xfrm>
          <a:prstGeom prst="rect">
            <a:avLst/>
          </a:prstGeom>
        </p:spPr>
        <p:txBody>
          <a:bodyPr vert="horz" lIns="91440" tIns="45720" rIns="91440" bIns="45720" rtlCol="0" anchor="ctr"/>
          <a:lstStyle>
            <a:lvl1pPr algn="l">
              <a:defRPr sz="675">
                <a:solidFill>
                  <a:schemeClr val="tx1">
                    <a:tint val="82000"/>
                  </a:schemeClr>
                </a:solidFill>
              </a:defRPr>
            </a:lvl1pPr>
          </a:lstStyle>
          <a:p>
            <a:fld id="{65F49DCB-3714-4740-BFD8-DFF4C30EEC4E}" type="datetimeFigureOut">
              <a:rPr lang="fi-FI" smtClean="0"/>
              <a:t>27.5.2026</a:t>
            </a:fld>
            <a:endParaRPr lang="fi-FI"/>
          </a:p>
        </p:txBody>
      </p:sp>
      <p:sp>
        <p:nvSpPr>
          <p:cNvPr id="5" name="Footer Placeholder 4">
            <a:extLst>
              <a:ext uri="{FF2B5EF4-FFF2-40B4-BE49-F238E27FC236}">
                <a16:creationId xmlns:a16="http://schemas.microsoft.com/office/drawing/2014/main" id="{C7CB3C52-C0CE-FBB4-E12A-44D378904B7D}"/>
              </a:ext>
            </a:extLst>
          </p:cNvPr>
          <p:cNvSpPr>
            <a:spLocks noGrp="1"/>
          </p:cNvSpPr>
          <p:nvPr>
            <p:ph type="ftr" sz="quarter" idx="3"/>
          </p:nvPr>
        </p:nvSpPr>
        <p:spPr>
          <a:xfrm>
            <a:off x="2271713" y="9181395"/>
            <a:ext cx="2314575" cy="527403"/>
          </a:xfrm>
          <a:prstGeom prst="rect">
            <a:avLst/>
          </a:prstGeom>
        </p:spPr>
        <p:txBody>
          <a:bodyPr vert="horz" lIns="91440" tIns="45720" rIns="91440" bIns="45720" rtlCol="0" anchor="ctr"/>
          <a:lstStyle>
            <a:lvl1pPr algn="ctr">
              <a:defRPr sz="675">
                <a:solidFill>
                  <a:schemeClr val="tx1">
                    <a:tint val="82000"/>
                  </a:schemeClr>
                </a:solidFill>
              </a:defRPr>
            </a:lvl1pPr>
          </a:lstStyle>
          <a:p>
            <a:endParaRPr lang="fi-FI"/>
          </a:p>
        </p:txBody>
      </p:sp>
      <p:sp>
        <p:nvSpPr>
          <p:cNvPr id="6" name="Slide Number Placeholder 5">
            <a:extLst>
              <a:ext uri="{FF2B5EF4-FFF2-40B4-BE49-F238E27FC236}">
                <a16:creationId xmlns:a16="http://schemas.microsoft.com/office/drawing/2014/main" id="{B9FACF84-ED89-22C6-7349-521789C6863A}"/>
              </a:ext>
            </a:extLst>
          </p:cNvPr>
          <p:cNvSpPr>
            <a:spLocks noGrp="1"/>
          </p:cNvSpPr>
          <p:nvPr>
            <p:ph type="sldNum" sz="quarter" idx="4"/>
          </p:nvPr>
        </p:nvSpPr>
        <p:spPr>
          <a:xfrm>
            <a:off x="4843463" y="9181395"/>
            <a:ext cx="1543050" cy="527403"/>
          </a:xfrm>
          <a:prstGeom prst="rect">
            <a:avLst/>
          </a:prstGeom>
        </p:spPr>
        <p:txBody>
          <a:bodyPr vert="horz" lIns="91440" tIns="45720" rIns="91440" bIns="45720" rtlCol="0" anchor="ctr"/>
          <a:lstStyle>
            <a:lvl1pPr algn="r">
              <a:defRPr sz="675">
                <a:solidFill>
                  <a:schemeClr val="tx1">
                    <a:tint val="82000"/>
                  </a:schemeClr>
                </a:solidFill>
              </a:defRPr>
            </a:lvl1pPr>
          </a:lstStyle>
          <a:p>
            <a:fld id="{98FD235F-4E35-442D-B870-899BB49A27F4}" type="slidenum">
              <a:rPr lang="fi-FI" smtClean="0"/>
              <a:t>‹#›</a:t>
            </a:fld>
            <a:endParaRPr lang="fi-FI"/>
          </a:p>
        </p:txBody>
      </p:sp>
      <p:sp>
        <p:nvSpPr>
          <p:cNvPr id="8" name="TextBox 7">
            <a:extLst>
              <a:ext uri="{FF2B5EF4-FFF2-40B4-BE49-F238E27FC236}">
                <a16:creationId xmlns:a16="http://schemas.microsoft.com/office/drawing/2014/main" id="{A44FDE51-AC97-E84E-2A02-EF8A7DA924AA}"/>
              </a:ext>
            </a:extLst>
          </p:cNvPr>
          <p:cNvSpPr txBox="1"/>
          <p:nvPr>
            <p:extLst>
              <p:ext uri="{1162E1C5-73C7-4A58-AE30-91384D911F3F}">
                <p184:classification xmlns:p184="http://schemas.microsoft.com/office/powerpoint/2018/4/main" val="ftr"/>
              </p:ext>
            </p:extLst>
          </p:nvPr>
        </p:nvSpPr>
        <p:spPr>
          <a:xfrm>
            <a:off x="63500" y="9690100"/>
            <a:ext cx="2614613" cy="152400"/>
          </a:xfrm>
          <a:prstGeom prst="rect">
            <a:avLst/>
          </a:prstGeom>
        </p:spPr>
        <p:txBody>
          <a:bodyPr horzOverflow="overflow" lIns="0" tIns="0" rIns="0" bIns="0">
            <a:spAutoFit/>
          </a:bodyPr>
          <a:lstStyle/>
          <a:p>
            <a:pPr algn="l"/>
            <a:r>
              <a:rPr lang="en-US" sz="1000">
                <a:solidFill>
                  <a:srgbClr val="000000">
                    <a:alpha val="50000"/>
                  </a:srgbClr>
                </a:solidFill>
                <a:latin typeface="Aptos" panose="020B0004020202020204" pitchFamily="34" charset="0"/>
              </a:rPr>
              <a:t>LUT Group Confidential - Other information (3Y)</a:t>
            </a:r>
          </a:p>
        </p:txBody>
      </p:sp>
    </p:spTree>
    <p:extLst>
      <p:ext uri="{BB962C8B-B14F-4D97-AF65-F5344CB8AC3E}">
        <p14:creationId xmlns:p14="http://schemas.microsoft.com/office/powerpoint/2010/main" val="68476666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txStyles>
    <p:titleStyle>
      <a:lvl1pPr algn="l" defTabSz="514350" rtl="0" eaLnBrk="1" latinLnBrk="0" hangingPunct="1">
        <a:lnSpc>
          <a:spcPct val="90000"/>
        </a:lnSpc>
        <a:spcBef>
          <a:spcPct val="0"/>
        </a:spcBef>
        <a:buNone/>
        <a:defRPr sz="2475" kern="1200">
          <a:solidFill>
            <a:schemeClr val="tx1"/>
          </a:solidFill>
          <a:latin typeface="+mj-lt"/>
          <a:ea typeface="+mj-ea"/>
          <a:cs typeface="+mj-cs"/>
        </a:defRPr>
      </a:lvl1pPr>
    </p:titleStyle>
    <p:bodyStyle>
      <a:lvl1pPr marL="128588" indent="-128588" algn="l" defTabSz="514350" rtl="0" eaLnBrk="1" latinLnBrk="0" hangingPunct="1">
        <a:lnSpc>
          <a:spcPct val="90000"/>
        </a:lnSpc>
        <a:spcBef>
          <a:spcPts val="563"/>
        </a:spcBef>
        <a:buFont typeface="Arial" panose="020B0604020202020204" pitchFamily="34" charset="0"/>
        <a:buChar char="•"/>
        <a:defRPr sz="1575" kern="1200">
          <a:solidFill>
            <a:schemeClr val="tx1"/>
          </a:solidFill>
          <a:latin typeface="+mn-lt"/>
          <a:ea typeface="+mn-ea"/>
          <a:cs typeface="+mn-cs"/>
        </a:defRPr>
      </a:lvl1pPr>
      <a:lvl2pPr marL="385763" indent="-128588" algn="l" defTabSz="514350" rtl="0" eaLnBrk="1" latinLnBrk="0" hangingPunct="1">
        <a:lnSpc>
          <a:spcPct val="90000"/>
        </a:lnSpc>
        <a:spcBef>
          <a:spcPts val="281"/>
        </a:spcBef>
        <a:buFont typeface="Arial" panose="020B0604020202020204" pitchFamily="34" charset="0"/>
        <a:buChar char="•"/>
        <a:defRPr sz="1350" kern="1200">
          <a:solidFill>
            <a:schemeClr val="tx1"/>
          </a:solidFill>
          <a:latin typeface="+mn-lt"/>
          <a:ea typeface="+mn-ea"/>
          <a:cs typeface="+mn-cs"/>
        </a:defRPr>
      </a:lvl2pPr>
      <a:lvl3pPr marL="642938" indent="-128588" algn="l" defTabSz="514350" rtl="0" eaLnBrk="1" latinLnBrk="0" hangingPunct="1">
        <a:lnSpc>
          <a:spcPct val="90000"/>
        </a:lnSpc>
        <a:spcBef>
          <a:spcPts val="281"/>
        </a:spcBef>
        <a:buFont typeface="Arial" panose="020B0604020202020204" pitchFamily="34" charset="0"/>
        <a:buChar char="•"/>
        <a:defRPr sz="1125" kern="1200">
          <a:solidFill>
            <a:schemeClr val="tx1"/>
          </a:solidFill>
          <a:latin typeface="+mn-lt"/>
          <a:ea typeface="+mn-ea"/>
          <a:cs typeface="+mn-cs"/>
        </a:defRPr>
      </a:lvl3pPr>
      <a:lvl4pPr marL="9001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4pPr>
      <a:lvl5pPr marL="11572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5pPr>
      <a:lvl6pPr marL="141446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p:bodyStyle>
    <p:otherStyle>
      <a:defPPr>
        <a:defRPr lang="fi-FI"/>
      </a:defPPr>
      <a:lvl1pPr marL="0" algn="l" defTabSz="514350" rtl="0" eaLnBrk="1" latinLnBrk="0" hangingPunct="1">
        <a:defRPr sz="1013" kern="1200">
          <a:solidFill>
            <a:schemeClr val="tx1"/>
          </a:solidFill>
          <a:latin typeface="+mn-lt"/>
          <a:ea typeface="+mn-ea"/>
          <a:cs typeface="+mn-cs"/>
        </a:defRPr>
      </a:lvl1pPr>
      <a:lvl2pPr marL="257175" algn="l" defTabSz="514350" rtl="0" eaLnBrk="1" latinLnBrk="0" hangingPunct="1">
        <a:defRPr sz="1013" kern="1200">
          <a:solidFill>
            <a:schemeClr val="tx1"/>
          </a:solidFill>
          <a:latin typeface="+mn-lt"/>
          <a:ea typeface="+mn-ea"/>
          <a:cs typeface="+mn-cs"/>
        </a:defRPr>
      </a:lvl2pPr>
      <a:lvl3pPr marL="514350" algn="l" defTabSz="514350" rtl="0" eaLnBrk="1" latinLnBrk="0" hangingPunct="1">
        <a:defRPr sz="1013" kern="1200">
          <a:solidFill>
            <a:schemeClr val="tx1"/>
          </a:solidFill>
          <a:latin typeface="+mn-lt"/>
          <a:ea typeface="+mn-ea"/>
          <a:cs typeface="+mn-cs"/>
        </a:defRPr>
      </a:lvl3pPr>
      <a:lvl4pPr marL="771525" algn="l" defTabSz="514350" rtl="0" eaLnBrk="1" latinLnBrk="0" hangingPunct="1">
        <a:defRPr sz="1013" kern="1200">
          <a:solidFill>
            <a:schemeClr val="tx1"/>
          </a:solidFill>
          <a:latin typeface="+mn-lt"/>
          <a:ea typeface="+mn-ea"/>
          <a:cs typeface="+mn-cs"/>
        </a:defRPr>
      </a:lvl4pPr>
      <a:lvl5pPr marL="1028700" algn="l" defTabSz="514350" rtl="0" eaLnBrk="1" latinLnBrk="0" hangingPunct="1">
        <a:defRPr sz="1013" kern="1200">
          <a:solidFill>
            <a:schemeClr val="tx1"/>
          </a:solidFill>
          <a:latin typeface="+mn-lt"/>
          <a:ea typeface="+mn-ea"/>
          <a:cs typeface="+mn-cs"/>
        </a:defRPr>
      </a:lvl5pPr>
      <a:lvl6pPr marL="1285875" algn="l" defTabSz="514350" rtl="0" eaLnBrk="1" latinLnBrk="0" hangingPunct="1">
        <a:defRPr sz="1013" kern="1200">
          <a:solidFill>
            <a:schemeClr val="tx1"/>
          </a:solidFill>
          <a:latin typeface="+mn-lt"/>
          <a:ea typeface="+mn-ea"/>
          <a:cs typeface="+mn-cs"/>
        </a:defRPr>
      </a:lvl6pPr>
      <a:lvl7pPr marL="1543050" algn="l" defTabSz="514350" rtl="0" eaLnBrk="1" latinLnBrk="0" hangingPunct="1">
        <a:defRPr sz="1013" kern="1200">
          <a:solidFill>
            <a:schemeClr val="tx1"/>
          </a:solidFill>
          <a:latin typeface="+mn-lt"/>
          <a:ea typeface="+mn-ea"/>
          <a:cs typeface="+mn-cs"/>
        </a:defRPr>
      </a:lvl7pPr>
      <a:lvl8pPr marL="1800225" algn="l" defTabSz="514350" rtl="0" eaLnBrk="1" latinLnBrk="0" hangingPunct="1">
        <a:defRPr sz="1013" kern="1200">
          <a:solidFill>
            <a:schemeClr val="tx1"/>
          </a:solidFill>
          <a:latin typeface="+mn-lt"/>
          <a:ea typeface="+mn-ea"/>
          <a:cs typeface="+mn-cs"/>
        </a:defRPr>
      </a:lvl8pPr>
      <a:lvl9pPr marL="2057400" algn="l" defTabSz="514350" rtl="0" eaLnBrk="1" latinLnBrk="0" hangingPunct="1">
        <a:defRPr sz="10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18/10/relationships/comments" Target="../comments/modernComment_100_5F7AEC4E.xml"/><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2.svg"/><Relationship Id="rId4" Type="http://schemas.openxmlformats.org/officeDocument/2006/relationships/image" Target="../media/image1.svg"/></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orakulmio 3">
            <a:extLst>
              <a:ext uri="{FF2B5EF4-FFF2-40B4-BE49-F238E27FC236}">
                <a16:creationId xmlns:a16="http://schemas.microsoft.com/office/drawing/2014/main" id="{78D275BD-7252-436B-FE16-2918A593AAB7}"/>
              </a:ext>
            </a:extLst>
          </p:cNvPr>
          <p:cNvSpPr/>
          <p:nvPr/>
        </p:nvSpPr>
        <p:spPr>
          <a:xfrm>
            <a:off x="476250" y="177800"/>
            <a:ext cx="5905500" cy="2527300"/>
          </a:xfrm>
          <a:custGeom>
            <a:avLst/>
            <a:gdLst>
              <a:gd name="csX0" fmla="*/ 0 w 5905500"/>
              <a:gd name="csY0" fmla="*/ 0 h 2527300"/>
              <a:gd name="csX1" fmla="*/ 597112 w 5905500"/>
              <a:gd name="csY1" fmla="*/ 0 h 2527300"/>
              <a:gd name="csX2" fmla="*/ 1253278 w 5905500"/>
              <a:gd name="csY2" fmla="*/ 0 h 2527300"/>
              <a:gd name="csX3" fmla="*/ 1968500 w 5905500"/>
              <a:gd name="csY3" fmla="*/ 0 h 2527300"/>
              <a:gd name="csX4" fmla="*/ 2506557 w 5905500"/>
              <a:gd name="csY4" fmla="*/ 0 h 2527300"/>
              <a:gd name="csX5" fmla="*/ 3103668 w 5905500"/>
              <a:gd name="csY5" fmla="*/ 0 h 2527300"/>
              <a:gd name="csX6" fmla="*/ 3582670 w 5905500"/>
              <a:gd name="csY6" fmla="*/ 0 h 2527300"/>
              <a:gd name="csX7" fmla="*/ 4179782 w 5905500"/>
              <a:gd name="csY7" fmla="*/ 0 h 2527300"/>
              <a:gd name="csX8" fmla="*/ 4658783 w 5905500"/>
              <a:gd name="csY8" fmla="*/ 0 h 2527300"/>
              <a:gd name="csX9" fmla="*/ 5905500 w 5905500"/>
              <a:gd name="csY9" fmla="*/ 0 h 2527300"/>
              <a:gd name="csX10" fmla="*/ 5905500 w 5905500"/>
              <a:gd name="csY10" fmla="*/ 556006 h 2527300"/>
              <a:gd name="csX11" fmla="*/ 5905500 w 5905500"/>
              <a:gd name="csY11" fmla="*/ 1137285 h 2527300"/>
              <a:gd name="csX12" fmla="*/ 5905500 w 5905500"/>
              <a:gd name="csY12" fmla="*/ 1718564 h 2527300"/>
              <a:gd name="csX13" fmla="*/ 5905500 w 5905500"/>
              <a:gd name="csY13" fmla="*/ 2527300 h 2527300"/>
              <a:gd name="csX14" fmla="*/ 5190278 w 5905500"/>
              <a:gd name="csY14" fmla="*/ 2527300 h 2527300"/>
              <a:gd name="csX15" fmla="*/ 4534112 w 5905500"/>
              <a:gd name="csY15" fmla="*/ 2527300 h 2527300"/>
              <a:gd name="csX16" fmla="*/ 3877945 w 5905500"/>
              <a:gd name="csY16" fmla="*/ 2527300 h 2527300"/>
              <a:gd name="csX17" fmla="*/ 3221778 w 5905500"/>
              <a:gd name="csY17" fmla="*/ 2527300 h 2527300"/>
              <a:gd name="csX18" fmla="*/ 2506557 w 5905500"/>
              <a:gd name="csY18" fmla="*/ 2527300 h 2527300"/>
              <a:gd name="csX19" fmla="*/ 1850390 w 5905500"/>
              <a:gd name="csY19" fmla="*/ 2527300 h 2527300"/>
              <a:gd name="csX20" fmla="*/ 1135168 w 5905500"/>
              <a:gd name="csY20" fmla="*/ 2527300 h 2527300"/>
              <a:gd name="csX21" fmla="*/ 0 w 5905500"/>
              <a:gd name="csY21" fmla="*/ 2527300 h 2527300"/>
              <a:gd name="csX22" fmla="*/ 0 w 5905500"/>
              <a:gd name="csY22" fmla="*/ 1946021 h 2527300"/>
              <a:gd name="csX23" fmla="*/ 0 w 5905500"/>
              <a:gd name="csY23" fmla="*/ 1364742 h 2527300"/>
              <a:gd name="csX24" fmla="*/ 0 w 5905500"/>
              <a:gd name="csY24" fmla="*/ 732917 h 2527300"/>
              <a:gd name="csX25" fmla="*/ 0 w 5905500"/>
              <a:gd name="csY25" fmla="*/ 0 h 252730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Lst>
            <a:rect l="l" t="t" r="r" b="b"/>
            <a:pathLst>
              <a:path w="5905500" h="2527300" extrusionOk="0">
                <a:moveTo>
                  <a:pt x="0" y="0"/>
                </a:moveTo>
                <a:cubicBezTo>
                  <a:pt x="297554" y="25259"/>
                  <a:pt x="407461" y="-16317"/>
                  <a:pt x="597112" y="0"/>
                </a:cubicBezTo>
                <a:cubicBezTo>
                  <a:pt x="786763" y="16317"/>
                  <a:pt x="1062768" y="-27314"/>
                  <a:pt x="1253278" y="0"/>
                </a:cubicBezTo>
                <a:cubicBezTo>
                  <a:pt x="1443788" y="27314"/>
                  <a:pt x="1777689" y="21650"/>
                  <a:pt x="1968500" y="0"/>
                </a:cubicBezTo>
                <a:cubicBezTo>
                  <a:pt x="2159311" y="-21650"/>
                  <a:pt x="2376366" y="12593"/>
                  <a:pt x="2506557" y="0"/>
                </a:cubicBezTo>
                <a:cubicBezTo>
                  <a:pt x="2636748" y="-12593"/>
                  <a:pt x="2974506" y="10490"/>
                  <a:pt x="3103668" y="0"/>
                </a:cubicBezTo>
                <a:cubicBezTo>
                  <a:pt x="3232830" y="-10490"/>
                  <a:pt x="3454774" y="-23631"/>
                  <a:pt x="3582670" y="0"/>
                </a:cubicBezTo>
                <a:cubicBezTo>
                  <a:pt x="3710566" y="23631"/>
                  <a:pt x="3971247" y="26543"/>
                  <a:pt x="4179782" y="0"/>
                </a:cubicBezTo>
                <a:cubicBezTo>
                  <a:pt x="4388317" y="-26543"/>
                  <a:pt x="4496127" y="-15957"/>
                  <a:pt x="4658783" y="0"/>
                </a:cubicBezTo>
                <a:cubicBezTo>
                  <a:pt x="4821439" y="15957"/>
                  <a:pt x="5403881" y="-6981"/>
                  <a:pt x="5905500" y="0"/>
                </a:cubicBezTo>
                <a:cubicBezTo>
                  <a:pt x="5888422" y="172237"/>
                  <a:pt x="5882747" y="345795"/>
                  <a:pt x="5905500" y="556006"/>
                </a:cubicBezTo>
                <a:cubicBezTo>
                  <a:pt x="5928253" y="766217"/>
                  <a:pt x="5923259" y="881896"/>
                  <a:pt x="5905500" y="1137285"/>
                </a:cubicBezTo>
                <a:cubicBezTo>
                  <a:pt x="5887741" y="1392674"/>
                  <a:pt x="5897542" y="1430365"/>
                  <a:pt x="5905500" y="1718564"/>
                </a:cubicBezTo>
                <a:cubicBezTo>
                  <a:pt x="5913458" y="2006763"/>
                  <a:pt x="5906254" y="2199635"/>
                  <a:pt x="5905500" y="2527300"/>
                </a:cubicBezTo>
                <a:cubicBezTo>
                  <a:pt x="5559064" y="2548420"/>
                  <a:pt x="5349061" y="2542411"/>
                  <a:pt x="5190278" y="2527300"/>
                </a:cubicBezTo>
                <a:cubicBezTo>
                  <a:pt x="5031495" y="2512189"/>
                  <a:pt x="4782578" y="2533544"/>
                  <a:pt x="4534112" y="2527300"/>
                </a:cubicBezTo>
                <a:cubicBezTo>
                  <a:pt x="4285646" y="2521056"/>
                  <a:pt x="4096048" y="2529660"/>
                  <a:pt x="3877945" y="2527300"/>
                </a:cubicBezTo>
                <a:cubicBezTo>
                  <a:pt x="3659842" y="2524940"/>
                  <a:pt x="3520116" y="2507788"/>
                  <a:pt x="3221778" y="2527300"/>
                </a:cubicBezTo>
                <a:cubicBezTo>
                  <a:pt x="2923440" y="2546812"/>
                  <a:pt x="2760273" y="2528246"/>
                  <a:pt x="2506557" y="2527300"/>
                </a:cubicBezTo>
                <a:cubicBezTo>
                  <a:pt x="2252841" y="2526354"/>
                  <a:pt x="2166581" y="2525111"/>
                  <a:pt x="1850390" y="2527300"/>
                </a:cubicBezTo>
                <a:cubicBezTo>
                  <a:pt x="1534199" y="2529489"/>
                  <a:pt x="1458056" y="2546667"/>
                  <a:pt x="1135168" y="2527300"/>
                </a:cubicBezTo>
                <a:cubicBezTo>
                  <a:pt x="812280" y="2507933"/>
                  <a:pt x="539380" y="2527378"/>
                  <a:pt x="0" y="2527300"/>
                </a:cubicBezTo>
                <a:cubicBezTo>
                  <a:pt x="-8953" y="2283294"/>
                  <a:pt x="-20234" y="2227962"/>
                  <a:pt x="0" y="1946021"/>
                </a:cubicBezTo>
                <a:cubicBezTo>
                  <a:pt x="20234" y="1664080"/>
                  <a:pt x="-1126" y="1616302"/>
                  <a:pt x="0" y="1364742"/>
                </a:cubicBezTo>
                <a:cubicBezTo>
                  <a:pt x="1126" y="1113182"/>
                  <a:pt x="-23527" y="870711"/>
                  <a:pt x="0" y="732917"/>
                </a:cubicBezTo>
                <a:cubicBezTo>
                  <a:pt x="23527" y="595123"/>
                  <a:pt x="-8073" y="345883"/>
                  <a:pt x="0" y="0"/>
                </a:cubicBezTo>
                <a:close/>
              </a:path>
            </a:pathLst>
          </a:custGeom>
          <a:noFill/>
          <a:ln w="6350">
            <a:extLst>
              <a:ext uri="{C807C97D-BFC1-408E-A445-0C87EB9F89A2}">
                <ask:lineSketchStyleProps xmlns:ask="http://schemas.microsoft.com/office/drawing/2018/sketchyshapes" sd="2444365566">
                  <a:prstGeom prst="rect">
                    <a:avLst/>
                  </a:prstGeom>
                  <ask:type>
                    <ask:lineSketchFreehand/>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t"/>
          <a:lstStyle/>
          <a:p>
            <a:endParaRPr lang="fi-FI" sz="1200" dirty="0">
              <a:solidFill>
                <a:schemeClr val="tx1"/>
              </a:solidFill>
            </a:endParaRPr>
          </a:p>
        </p:txBody>
      </p:sp>
      <p:pic>
        <p:nvPicPr>
          <p:cNvPr id="7" name="Kuva 6" descr="Tiedot tasaisella täytöllä">
            <a:extLst>
              <a:ext uri="{FF2B5EF4-FFF2-40B4-BE49-F238E27FC236}">
                <a16:creationId xmlns:a16="http://schemas.microsoft.com/office/drawing/2014/main" id="{EA10E0A8-5CAD-6B0A-7BE7-BF5C9B104D44}"/>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5775569" y="232508"/>
            <a:ext cx="468923" cy="468923"/>
          </a:xfrm>
          <a:prstGeom prst="rect">
            <a:avLst/>
          </a:prstGeom>
        </p:spPr>
      </p:pic>
      <p:sp>
        <p:nvSpPr>
          <p:cNvPr id="8" name="Suorakulmio 7">
            <a:extLst>
              <a:ext uri="{FF2B5EF4-FFF2-40B4-BE49-F238E27FC236}">
                <a16:creationId xmlns:a16="http://schemas.microsoft.com/office/drawing/2014/main" id="{9CAABDD0-72A4-0C87-6431-1E5725AB1E14}"/>
              </a:ext>
            </a:extLst>
          </p:cNvPr>
          <p:cNvSpPr/>
          <p:nvPr/>
        </p:nvSpPr>
        <p:spPr>
          <a:xfrm>
            <a:off x="476250" y="2864925"/>
            <a:ext cx="5905500" cy="6877147"/>
          </a:xfrm>
          <a:custGeom>
            <a:avLst/>
            <a:gdLst>
              <a:gd name="csX0" fmla="*/ 0 w 5905500"/>
              <a:gd name="csY0" fmla="*/ 0 h 6877147"/>
              <a:gd name="csX1" fmla="*/ 597112 w 5905500"/>
              <a:gd name="csY1" fmla="*/ 0 h 6877147"/>
              <a:gd name="csX2" fmla="*/ 1253278 w 5905500"/>
              <a:gd name="csY2" fmla="*/ 0 h 6877147"/>
              <a:gd name="csX3" fmla="*/ 1968500 w 5905500"/>
              <a:gd name="csY3" fmla="*/ 0 h 6877147"/>
              <a:gd name="csX4" fmla="*/ 2506557 w 5905500"/>
              <a:gd name="csY4" fmla="*/ 0 h 6877147"/>
              <a:gd name="csX5" fmla="*/ 3103668 w 5905500"/>
              <a:gd name="csY5" fmla="*/ 0 h 6877147"/>
              <a:gd name="csX6" fmla="*/ 3582670 w 5905500"/>
              <a:gd name="csY6" fmla="*/ 0 h 6877147"/>
              <a:gd name="csX7" fmla="*/ 4179782 w 5905500"/>
              <a:gd name="csY7" fmla="*/ 0 h 6877147"/>
              <a:gd name="csX8" fmla="*/ 4658783 w 5905500"/>
              <a:gd name="csY8" fmla="*/ 0 h 6877147"/>
              <a:gd name="csX9" fmla="*/ 5905500 w 5905500"/>
              <a:gd name="csY9" fmla="*/ 0 h 6877147"/>
              <a:gd name="csX10" fmla="*/ 5905500 w 5905500"/>
              <a:gd name="csY10" fmla="*/ 481400 h 6877147"/>
              <a:gd name="csX11" fmla="*/ 5905500 w 5905500"/>
              <a:gd name="csY11" fmla="*/ 1031572 h 6877147"/>
              <a:gd name="csX12" fmla="*/ 5905500 w 5905500"/>
              <a:gd name="csY12" fmla="*/ 1581744 h 6877147"/>
              <a:gd name="csX13" fmla="*/ 5905500 w 5905500"/>
              <a:gd name="csY13" fmla="*/ 2200687 h 6877147"/>
              <a:gd name="csX14" fmla="*/ 5905500 w 5905500"/>
              <a:gd name="csY14" fmla="*/ 2957173 h 6877147"/>
              <a:gd name="csX15" fmla="*/ 5905500 w 5905500"/>
              <a:gd name="csY15" fmla="*/ 3438574 h 6877147"/>
              <a:gd name="csX16" fmla="*/ 5905500 w 5905500"/>
              <a:gd name="csY16" fmla="*/ 4126288 h 6877147"/>
              <a:gd name="csX17" fmla="*/ 5905500 w 5905500"/>
              <a:gd name="csY17" fmla="*/ 4882774 h 6877147"/>
              <a:gd name="csX18" fmla="*/ 5905500 w 5905500"/>
              <a:gd name="csY18" fmla="*/ 5639261 h 6877147"/>
              <a:gd name="csX19" fmla="*/ 5905500 w 5905500"/>
              <a:gd name="csY19" fmla="*/ 6189432 h 6877147"/>
              <a:gd name="csX20" fmla="*/ 5905500 w 5905500"/>
              <a:gd name="csY20" fmla="*/ 6877147 h 6877147"/>
              <a:gd name="csX21" fmla="*/ 5249333 w 5905500"/>
              <a:gd name="csY21" fmla="*/ 6877147 h 6877147"/>
              <a:gd name="csX22" fmla="*/ 4711277 w 5905500"/>
              <a:gd name="csY22" fmla="*/ 6877147 h 6877147"/>
              <a:gd name="csX23" fmla="*/ 4232275 w 5905500"/>
              <a:gd name="csY23" fmla="*/ 6877147 h 6877147"/>
              <a:gd name="csX24" fmla="*/ 3753273 w 5905500"/>
              <a:gd name="csY24" fmla="*/ 6877147 h 6877147"/>
              <a:gd name="csX25" fmla="*/ 3038052 w 5905500"/>
              <a:gd name="csY25" fmla="*/ 6877147 h 6877147"/>
              <a:gd name="csX26" fmla="*/ 2559050 w 5905500"/>
              <a:gd name="csY26" fmla="*/ 6877147 h 6877147"/>
              <a:gd name="csX27" fmla="*/ 1784773 w 5905500"/>
              <a:gd name="csY27" fmla="*/ 6877147 h 6877147"/>
              <a:gd name="csX28" fmla="*/ 1305772 w 5905500"/>
              <a:gd name="csY28" fmla="*/ 6877147 h 6877147"/>
              <a:gd name="csX29" fmla="*/ 0 w 5905500"/>
              <a:gd name="csY29" fmla="*/ 6877147 h 6877147"/>
              <a:gd name="csX30" fmla="*/ 0 w 5905500"/>
              <a:gd name="csY30" fmla="*/ 6326975 h 6877147"/>
              <a:gd name="csX31" fmla="*/ 0 w 5905500"/>
              <a:gd name="csY31" fmla="*/ 5639261 h 6877147"/>
              <a:gd name="csX32" fmla="*/ 0 w 5905500"/>
              <a:gd name="csY32" fmla="*/ 4951546 h 6877147"/>
              <a:gd name="csX33" fmla="*/ 0 w 5905500"/>
              <a:gd name="csY33" fmla="*/ 4401374 h 6877147"/>
              <a:gd name="csX34" fmla="*/ 0 w 5905500"/>
              <a:gd name="csY34" fmla="*/ 3713659 h 6877147"/>
              <a:gd name="csX35" fmla="*/ 0 w 5905500"/>
              <a:gd name="csY35" fmla="*/ 3163488 h 6877147"/>
              <a:gd name="csX36" fmla="*/ 0 w 5905500"/>
              <a:gd name="csY36" fmla="*/ 2338230 h 6877147"/>
              <a:gd name="csX37" fmla="*/ 0 w 5905500"/>
              <a:gd name="csY37" fmla="*/ 1512972 h 6877147"/>
              <a:gd name="csX38" fmla="*/ 0 w 5905500"/>
              <a:gd name="csY38" fmla="*/ 1031572 h 6877147"/>
              <a:gd name="csX39" fmla="*/ 0 w 5905500"/>
              <a:gd name="csY39" fmla="*/ 0 h 6877147"/>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Lst>
            <a:rect l="l" t="t" r="r" b="b"/>
            <a:pathLst>
              <a:path w="5905500" h="6877147" extrusionOk="0">
                <a:moveTo>
                  <a:pt x="0" y="0"/>
                </a:moveTo>
                <a:cubicBezTo>
                  <a:pt x="297554" y="25259"/>
                  <a:pt x="407461" y="-16317"/>
                  <a:pt x="597112" y="0"/>
                </a:cubicBezTo>
                <a:cubicBezTo>
                  <a:pt x="786763" y="16317"/>
                  <a:pt x="1062768" y="-27314"/>
                  <a:pt x="1253278" y="0"/>
                </a:cubicBezTo>
                <a:cubicBezTo>
                  <a:pt x="1443788" y="27314"/>
                  <a:pt x="1777689" y="21650"/>
                  <a:pt x="1968500" y="0"/>
                </a:cubicBezTo>
                <a:cubicBezTo>
                  <a:pt x="2159311" y="-21650"/>
                  <a:pt x="2376366" y="12593"/>
                  <a:pt x="2506557" y="0"/>
                </a:cubicBezTo>
                <a:cubicBezTo>
                  <a:pt x="2636748" y="-12593"/>
                  <a:pt x="2974506" y="10490"/>
                  <a:pt x="3103668" y="0"/>
                </a:cubicBezTo>
                <a:cubicBezTo>
                  <a:pt x="3232830" y="-10490"/>
                  <a:pt x="3454774" y="-23631"/>
                  <a:pt x="3582670" y="0"/>
                </a:cubicBezTo>
                <a:cubicBezTo>
                  <a:pt x="3710566" y="23631"/>
                  <a:pt x="3971247" y="26543"/>
                  <a:pt x="4179782" y="0"/>
                </a:cubicBezTo>
                <a:cubicBezTo>
                  <a:pt x="4388317" y="-26543"/>
                  <a:pt x="4496127" y="-15957"/>
                  <a:pt x="4658783" y="0"/>
                </a:cubicBezTo>
                <a:cubicBezTo>
                  <a:pt x="4821439" y="15957"/>
                  <a:pt x="5403881" y="-6981"/>
                  <a:pt x="5905500" y="0"/>
                </a:cubicBezTo>
                <a:cubicBezTo>
                  <a:pt x="5887947" y="191453"/>
                  <a:pt x="5896312" y="349919"/>
                  <a:pt x="5905500" y="481400"/>
                </a:cubicBezTo>
                <a:cubicBezTo>
                  <a:pt x="5914688" y="612881"/>
                  <a:pt x="5921140" y="887541"/>
                  <a:pt x="5905500" y="1031572"/>
                </a:cubicBezTo>
                <a:cubicBezTo>
                  <a:pt x="5889860" y="1175603"/>
                  <a:pt x="5926468" y="1394829"/>
                  <a:pt x="5905500" y="1581744"/>
                </a:cubicBezTo>
                <a:cubicBezTo>
                  <a:pt x="5884532" y="1768659"/>
                  <a:pt x="5906969" y="2006804"/>
                  <a:pt x="5905500" y="2200687"/>
                </a:cubicBezTo>
                <a:cubicBezTo>
                  <a:pt x="5904031" y="2394570"/>
                  <a:pt x="5908479" y="2612744"/>
                  <a:pt x="5905500" y="2957173"/>
                </a:cubicBezTo>
                <a:cubicBezTo>
                  <a:pt x="5902521" y="3301602"/>
                  <a:pt x="5885368" y="3250748"/>
                  <a:pt x="5905500" y="3438574"/>
                </a:cubicBezTo>
                <a:cubicBezTo>
                  <a:pt x="5925632" y="3626400"/>
                  <a:pt x="5894292" y="3988174"/>
                  <a:pt x="5905500" y="4126288"/>
                </a:cubicBezTo>
                <a:cubicBezTo>
                  <a:pt x="5916708" y="4264402"/>
                  <a:pt x="5917212" y="4528107"/>
                  <a:pt x="5905500" y="4882774"/>
                </a:cubicBezTo>
                <a:cubicBezTo>
                  <a:pt x="5893788" y="5237441"/>
                  <a:pt x="5917272" y="5399651"/>
                  <a:pt x="5905500" y="5639261"/>
                </a:cubicBezTo>
                <a:cubicBezTo>
                  <a:pt x="5893728" y="5878871"/>
                  <a:pt x="5896197" y="5981691"/>
                  <a:pt x="5905500" y="6189432"/>
                </a:cubicBezTo>
                <a:cubicBezTo>
                  <a:pt x="5914803" y="6397173"/>
                  <a:pt x="5919102" y="6534117"/>
                  <a:pt x="5905500" y="6877147"/>
                </a:cubicBezTo>
                <a:cubicBezTo>
                  <a:pt x="5627034" y="6848999"/>
                  <a:pt x="5512717" y="6848706"/>
                  <a:pt x="5249333" y="6877147"/>
                </a:cubicBezTo>
                <a:cubicBezTo>
                  <a:pt x="4985949" y="6905588"/>
                  <a:pt x="4923132" y="6897515"/>
                  <a:pt x="4711277" y="6877147"/>
                </a:cubicBezTo>
                <a:cubicBezTo>
                  <a:pt x="4499422" y="6856779"/>
                  <a:pt x="4387286" y="6874232"/>
                  <a:pt x="4232275" y="6877147"/>
                </a:cubicBezTo>
                <a:cubicBezTo>
                  <a:pt x="4077264" y="6880062"/>
                  <a:pt x="3946162" y="6874656"/>
                  <a:pt x="3753273" y="6877147"/>
                </a:cubicBezTo>
                <a:cubicBezTo>
                  <a:pt x="3560384" y="6879638"/>
                  <a:pt x="3321504" y="6870069"/>
                  <a:pt x="3038052" y="6877147"/>
                </a:cubicBezTo>
                <a:cubicBezTo>
                  <a:pt x="2754600" y="6884225"/>
                  <a:pt x="2753382" y="6878202"/>
                  <a:pt x="2559050" y="6877147"/>
                </a:cubicBezTo>
                <a:cubicBezTo>
                  <a:pt x="2364718" y="6876092"/>
                  <a:pt x="2144521" y="6891411"/>
                  <a:pt x="1784773" y="6877147"/>
                </a:cubicBezTo>
                <a:cubicBezTo>
                  <a:pt x="1425025" y="6862883"/>
                  <a:pt x="1477929" y="6886252"/>
                  <a:pt x="1305772" y="6877147"/>
                </a:cubicBezTo>
                <a:cubicBezTo>
                  <a:pt x="1133615" y="6868042"/>
                  <a:pt x="339530" y="6814715"/>
                  <a:pt x="0" y="6877147"/>
                </a:cubicBezTo>
                <a:cubicBezTo>
                  <a:pt x="335" y="6687744"/>
                  <a:pt x="-15901" y="6562368"/>
                  <a:pt x="0" y="6326975"/>
                </a:cubicBezTo>
                <a:cubicBezTo>
                  <a:pt x="15901" y="6091582"/>
                  <a:pt x="-23909" y="5945632"/>
                  <a:pt x="0" y="5639261"/>
                </a:cubicBezTo>
                <a:cubicBezTo>
                  <a:pt x="23909" y="5332890"/>
                  <a:pt x="-5236" y="5263393"/>
                  <a:pt x="0" y="4951546"/>
                </a:cubicBezTo>
                <a:cubicBezTo>
                  <a:pt x="5236" y="4639700"/>
                  <a:pt x="9310" y="4658721"/>
                  <a:pt x="0" y="4401374"/>
                </a:cubicBezTo>
                <a:cubicBezTo>
                  <a:pt x="-9310" y="4144027"/>
                  <a:pt x="161" y="4037891"/>
                  <a:pt x="0" y="3713659"/>
                </a:cubicBezTo>
                <a:cubicBezTo>
                  <a:pt x="-161" y="3389428"/>
                  <a:pt x="21625" y="3279058"/>
                  <a:pt x="0" y="3163488"/>
                </a:cubicBezTo>
                <a:cubicBezTo>
                  <a:pt x="-21625" y="3047918"/>
                  <a:pt x="-38333" y="2546588"/>
                  <a:pt x="0" y="2338230"/>
                </a:cubicBezTo>
                <a:cubicBezTo>
                  <a:pt x="38333" y="2129872"/>
                  <a:pt x="30173" y="1754036"/>
                  <a:pt x="0" y="1512972"/>
                </a:cubicBezTo>
                <a:cubicBezTo>
                  <a:pt x="-30173" y="1271908"/>
                  <a:pt x="-19539" y="1260795"/>
                  <a:pt x="0" y="1031572"/>
                </a:cubicBezTo>
                <a:cubicBezTo>
                  <a:pt x="19539" y="802349"/>
                  <a:pt x="16478" y="370202"/>
                  <a:pt x="0" y="0"/>
                </a:cubicBezTo>
                <a:close/>
              </a:path>
            </a:pathLst>
          </a:custGeom>
          <a:noFill/>
          <a:ln w="6350">
            <a:extLst>
              <a:ext uri="{C807C97D-BFC1-408E-A445-0C87EB9F89A2}">
                <ask:lineSketchStyleProps xmlns:ask="http://schemas.microsoft.com/office/drawing/2018/sketchyshapes" sd="2444365566">
                  <a:prstGeom prst="rect">
                    <a:avLst/>
                  </a:prstGeom>
                  <ask:type>
                    <ask:lineSketchFreehand/>
                  </ask:type>
                </ask:lineSketchStyleProps>
              </a:ext>
            </a:extLst>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171450" indent="-171450">
              <a:buFont typeface="Arial" panose="020B0604020202020204" pitchFamily="34" charset="0"/>
              <a:buChar char="•"/>
            </a:pPr>
            <a:endParaRPr lang="fi-FI" sz="1200" dirty="0">
              <a:solidFill>
                <a:schemeClr val="tx1"/>
              </a:solidFill>
            </a:endParaRPr>
          </a:p>
          <a:p>
            <a:r>
              <a:rPr lang="fi-FI" sz="1200" b="1" dirty="0">
                <a:solidFill>
                  <a:schemeClr val="tx1"/>
                </a:solidFill>
              </a:rPr>
              <a:t>Tee näin </a:t>
            </a:r>
          </a:p>
          <a:p>
            <a:r>
              <a:rPr lang="fi-FI" sz="1200" b="1" dirty="0">
                <a:solidFill>
                  <a:schemeClr val="tx1"/>
                </a:solidFill>
              </a:rPr>
              <a:t> </a:t>
            </a:r>
          </a:p>
          <a:p>
            <a:r>
              <a:rPr lang="fi-FI" sz="1200" dirty="0">
                <a:solidFill>
                  <a:schemeClr val="tx1"/>
                </a:solidFill>
              </a:rPr>
              <a:t>Mieti millaisia erilaisia tyyppejä työpaikallasi on, ja valitse kuvattavaksesi tyypillinen tai erityinen työntekijätyyppi. Profiilia kuvataan kuuden peruskysymyksen kautta ja lisäksi voit pohtia myös työntekijähahmon työhön liittyviä tunteita kahden lisäkysymyksen kautta. Kun olet vastannut joka kysymykseen, keksi profiilia kuvaava nimi, lisää profiilia elävöittävä kuva ja myös sitaatti, joka kiteyttää työntekijähahmon tapaa suhtautua työhön.</a:t>
            </a:r>
          </a:p>
          <a:p>
            <a:endParaRPr lang="fi-FI" sz="1200" dirty="0">
              <a:solidFill>
                <a:schemeClr val="tx1"/>
              </a:solidFill>
            </a:endParaRPr>
          </a:p>
          <a:p>
            <a:pPr fontAlgn="base"/>
            <a:r>
              <a:rPr lang="fi-FI" sz="1200" dirty="0">
                <a:solidFill>
                  <a:schemeClr val="tx1"/>
                </a:solidFill>
              </a:rPr>
              <a:t>Voit täyttää joko kuusi-/ tai kahdeksan kohtaisen profiilia kuvaavan </a:t>
            </a:r>
            <a:r>
              <a:rPr lang="fi-FI" sz="1200" dirty="0" err="1">
                <a:solidFill>
                  <a:schemeClr val="tx1"/>
                </a:solidFill>
              </a:rPr>
              <a:t>kanvan</a:t>
            </a:r>
            <a:r>
              <a:rPr lang="fi-FI" sz="1200" dirty="0">
                <a:solidFill>
                  <a:schemeClr val="tx1"/>
                </a:solidFill>
              </a:rPr>
              <a:t>. Alla olevat kysymykset löydät myös </a:t>
            </a:r>
            <a:r>
              <a:rPr lang="fi-FI" sz="1200" dirty="0" err="1">
                <a:solidFill>
                  <a:schemeClr val="tx1"/>
                </a:solidFill>
              </a:rPr>
              <a:t>kanvoista</a:t>
            </a:r>
            <a:r>
              <a:rPr lang="fi-FI" sz="1200" dirty="0">
                <a:solidFill>
                  <a:schemeClr val="tx1"/>
                </a:solidFill>
              </a:rPr>
              <a:t>, joista yksi on täytetty malliksi.</a:t>
            </a:r>
            <a:endParaRPr lang="en-US" dirty="0">
              <a:solidFill>
                <a:schemeClr val="tx1"/>
              </a:solidFill>
            </a:endParaRPr>
          </a:p>
          <a:p>
            <a:endParaRPr lang="fi-FI" sz="1200" dirty="0">
              <a:solidFill>
                <a:schemeClr val="tx1"/>
              </a:solidFill>
            </a:endParaRPr>
          </a:p>
          <a:p>
            <a:pPr marL="342900" indent="-342900" defTabSz="914400">
              <a:lnSpc>
                <a:spcPct val="150000"/>
              </a:lnSpc>
              <a:buFont typeface="Arial" panose="020B0604020202020204" pitchFamily="34" charset="0"/>
              <a:buAutoNum type="arabicPeriod"/>
              <a:defRPr/>
            </a:pPr>
            <a:r>
              <a:rPr kumimoji="0" lang="fi-FI" sz="1200" i="0" u="none" strike="noStrike" kern="1200" cap="none" spc="0" normalizeH="0" baseline="0" noProof="0" dirty="0">
                <a:ln>
                  <a:noFill/>
                </a:ln>
                <a:solidFill>
                  <a:srgbClr val="000000"/>
                </a:solidFill>
                <a:effectLst/>
                <a:uLnTx/>
                <a:uFillTx/>
                <a:ea typeface="Verdana"/>
                <a:cs typeface="+mn-cs"/>
              </a:rPr>
              <a:t>Kuka hän on? (Tietoja esim. ikä, sukupuoli, perhe-/elämäntilanne, kansalaisuus, paikkakunta…)</a:t>
            </a:r>
            <a:endParaRPr kumimoji="0" lang="en-US" sz="1200" i="0" u="none" strike="noStrike" kern="1200" cap="none" spc="0" normalizeH="0" baseline="0" noProof="0" dirty="0">
              <a:ln>
                <a:noFill/>
              </a:ln>
              <a:solidFill>
                <a:srgbClr val="000000"/>
              </a:solidFill>
              <a:effectLst/>
              <a:uLnTx/>
              <a:uFillTx/>
              <a:ea typeface="+mn-ea"/>
              <a:cs typeface="+mn-cs"/>
            </a:endParaRPr>
          </a:p>
          <a:p>
            <a:pPr marL="342900" indent="-342900" defTabSz="914400">
              <a:lnSpc>
                <a:spcPct val="150000"/>
              </a:lnSpc>
              <a:buFont typeface="Arial" panose="020B0604020202020204" pitchFamily="34" charset="0"/>
              <a:buAutoNum type="arabicPeriod"/>
              <a:defRPr/>
            </a:pPr>
            <a:r>
              <a:rPr kumimoji="0" lang="fi-FI" sz="1200" i="0" u="none" strike="noStrike" kern="1200" cap="none" spc="0" normalizeH="0" baseline="0" noProof="0" dirty="0">
                <a:ln>
                  <a:noFill/>
                </a:ln>
                <a:solidFill>
                  <a:srgbClr val="000000"/>
                </a:solidFill>
                <a:effectLst/>
                <a:uLnTx/>
                <a:uFillTx/>
                <a:ea typeface="Verdana"/>
                <a:cs typeface="+mn-cs"/>
              </a:rPr>
              <a:t>Kuka hän on työssä (esim. työtehtävä/rooli, osa-/kokoaikaisuus, toimiala, työkokemus) ja millaista osaamista hänen työtehtävänsä vaatii erityisesti?  Missä hän on hyvä työssään?</a:t>
            </a:r>
            <a:endParaRPr kumimoji="0" lang="en-US" sz="1200" i="0" u="none" strike="noStrike" kern="1200" cap="none" spc="0" normalizeH="0" baseline="0" noProof="0" dirty="0">
              <a:ln>
                <a:noFill/>
              </a:ln>
              <a:solidFill>
                <a:srgbClr val="000000"/>
              </a:solidFill>
              <a:effectLst/>
              <a:uLnTx/>
              <a:uFillTx/>
              <a:ea typeface="Verdana"/>
              <a:cs typeface="+mn-cs"/>
            </a:endParaRPr>
          </a:p>
          <a:p>
            <a:pPr marL="342900" indent="-342900" defTabSz="914400">
              <a:lnSpc>
                <a:spcPct val="150000"/>
              </a:lnSpc>
              <a:buFont typeface="Arial" panose="020B0604020202020204" pitchFamily="34" charset="0"/>
              <a:buAutoNum type="arabicPeriod"/>
              <a:defRPr/>
            </a:pPr>
            <a:r>
              <a:rPr kumimoji="0" lang="fi-FI" sz="1200" i="0" u="none" strike="noStrike" kern="1200" cap="none" spc="0" normalizeH="0" baseline="0" noProof="0" dirty="0">
                <a:ln>
                  <a:noFill/>
                </a:ln>
                <a:solidFill>
                  <a:srgbClr val="000000"/>
                </a:solidFill>
                <a:effectLst/>
                <a:uLnTx/>
                <a:uFillTx/>
                <a:ea typeface="Verdana"/>
                <a:cs typeface="+mn-cs"/>
              </a:rPr>
              <a:t>Luonteenpiirteet ja mielenkiinnonkohteet </a:t>
            </a:r>
            <a:endParaRPr kumimoji="0" lang="fi-FI" sz="1200" i="0" u="none" strike="noStrike" kern="1200" cap="none" spc="0" normalizeH="0" baseline="0" noProof="0" dirty="0">
              <a:ln>
                <a:noFill/>
              </a:ln>
              <a:solidFill>
                <a:srgbClr val="000000"/>
              </a:solidFill>
              <a:effectLst/>
              <a:uLnTx/>
              <a:uFillTx/>
              <a:ea typeface="+mn-ea"/>
              <a:cs typeface="+mn-cs"/>
            </a:endParaRPr>
          </a:p>
          <a:p>
            <a:pPr marL="342900" indent="-342900" defTabSz="914400">
              <a:lnSpc>
                <a:spcPct val="150000"/>
              </a:lnSpc>
              <a:buFont typeface="Arial" panose="020B0604020202020204" pitchFamily="34" charset="0"/>
              <a:buAutoNum type="arabicPeriod"/>
              <a:defRPr/>
            </a:pPr>
            <a:r>
              <a:rPr kumimoji="0" lang="fi-FI" sz="1200" i="0" u="none" strike="noStrike" kern="1200" cap="none" spc="0" normalizeH="0" baseline="0" noProof="0" dirty="0">
                <a:ln>
                  <a:noFill/>
                </a:ln>
                <a:solidFill>
                  <a:srgbClr val="000000"/>
                </a:solidFill>
                <a:effectLst/>
                <a:uLnTx/>
                <a:uFillTx/>
                <a:ea typeface="Verdana"/>
                <a:cs typeface="+mn-cs"/>
              </a:rPr>
              <a:t>Miten hän suhtautuu työhönsä sekä mitä tarpeita, odotuksia ja toiveita hänellä on työn suhteen? Missä osa-alueissa hän haluaisi kehittyä?</a:t>
            </a:r>
            <a:endParaRPr kumimoji="0" lang="fi-FI" sz="1200" i="0" u="none" strike="noStrike" kern="1200" cap="none" spc="0" normalizeH="0" baseline="0" noProof="0" dirty="0">
              <a:ln>
                <a:noFill/>
              </a:ln>
              <a:solidFill>
                <a:srgbClr val="000000"/>
              </a:solidFill>
              <a:effectLst/>
              <a:uLnTx/>
              <a:uFillTx/>
              <a:ea typeface="+mn-ea"/>
              <a:cs typeface="+mn-cs"/>
            </a:endParaRPr>
          </a:p>
          <a:p>
            <a:pPr marL="342900" indent="-342900" defTabSz="914400">
              <a:lnSpc>
                <a:spcPct val="150000"/>
              </a:lnSpc>
              <a:buFont typeface="Arial" panose="020B0604020202020204" pitchFamily="34" charset="0"/>
              <a:buAutoNum type="arabicPeriod"/>
              <a:defRPr/>
            </a:pPr>
            <a:r>
              <a:rPr kumimoji="0" lang="fi-FI" sz="1200" i="0" u="none" strike="noStrike" kern="1200" cap="none" spc="0" normalizeH="0" baseline="0" noProof="0" dirty="0">
                <a:ln>
                  <a:noFill/>
                </a:ln>
                <a:solidFill>
                  <a:srgbClr val="000000"/>
                </a:solidFill>
                <a:effectLst/>
                <a:uLnTx/>
                <a:uFillTx/>
                <a:ea typeface="Verdana"/>
                <a:cs typeface="+mn-cs"/>
              </a:rPr>
              <a:t>Mikä hänelle on työssään motivoivaa ja on merkityksellistä?</a:t>
            </a:r>
            <a:endParaRPr kumimoji="0" lang="fi-FI" sz="1200" i="0" u="none" strike="noStrike" kern="1200" cap="none" spc="0" normalizeH="0" baseline="0" noProof="0" dirty="0">
              <a:ln>
                <a:noFill/>
              </a:ln>
              <a:solidFill>
                <a:srgbClr val="000000"/>
              </a:solidFill>
              <a:effectLst/>
              <a:uLnTx/>
              <a:uFillTx/>
              <a:ea typeface="+mn-ea"/>
              <a:cs typeface="+mn-cs"/>
            </a:endParaRPr>
          </a:p>
          <a:p>
            <a:pPr marL="342900" indent="-342900" defTabSz="914400">
              <a:lnSpc>
                <a:spcPct val="150000"/>
              </a:lnSpc>
              <a:buFont typeface="Arial" panose="020B0604020202020204" pitchFamily="34" charset="0"/>
              <a:buAutoNum type="arabicPeriod"/>
              <a:defRPr/>
            </a:pPr>
            <a:r>
              <a:rPr kumimoji="0" lang="fi-FI" sz="1200" i="0" u="none" strike="noStrike" kern="1200" cap="none" spc="0" normalizeH="0" baseline="0" noProof="0" dirty="0">
                <a:ln>
                  <a:noFill/>
                </a:ln>
                <a:solidFill>
                  <a:srgbClr val="000000"/>
                </a:solidFill>
                <a:effectLst/>
                <a:uLnTx/>
                <a:uFillTx/>
                <a:ea typeface="Verdana"/>
                <a:cs typeface="+mn-cs"/>
              </a:rPr>
              <a:t>Mikä häntä työssä turhauttaa?</a:t>
            </a:r>
          </a:p>
          <a:p>
            <a:pPr marL="342900" indent="-342900" defTabSz="914400">
              <a:lnSpc>
                <a:spcPct val="150000"/>
              </a:lnSpc>
              <a:buFont typeface="Arial" panose="020B0604020202020204" pitchFamily="34" charset="0"/>
              <a:buAutoNum type="arabicPeriod"/>
              <a:defRPr/>
            </a:pPr>
            <a:endParaRPr kumimoji="0" lang="fi-FI" sz="1200" i="0" u="none" strike="noStrike" kern="1200" cap="none" spc="0" normalizeH="0" baseline="0" noProof="0" dirty="0">
              <a:ln>
                <a:noFill/>
              </a:ln>
              <a:solidFill>
                <a:srgbClr val="000000"/>
              </a:solidFill>
              <a:effectLst/>
              <a:uLnTx/>
              <a:uFillTx/>
              <a:ea typeface="Verdana"/>
              <a:cs typeface="+mn-cs"/>
            </a:endParaRPr>
          </a:p>
          <a:p>
            <a:pPr marL="342900" indent="-342900" defTabSz="914400">
              <a:lnSpc>
                <a:spcPct val="150000"/>
              </a:lnSpc>
              <a:buFont typeface="Arial" panose="020B0604020202020204" pitchFamily="34" charset="0"/>
              <a:buAutoNum type="arabicPeriod"/>
              <a:defRPr/>
            </a:pPr>
            <a:r>
              <a:rPr kumimoji="0" lang="fi-FI" sz="1200" i="0" u="none" strike="noStrike" kern="1200" cap="none" spc="0" normalizeH="0" baseline="0" noProof="0" dirty="0">
                <a:ln>
                  <a:noFill/>
                </a:ln>
                <a:solidFill>
                  <a:srgbClr val="000000"/>
                </a:solidFill>
                <a:effectLst/>
                <a:uLnTx/>
                <a:uFillTx/>
                <a:ea typeface="+mn-ea"/>
                <a:cs typeface="+mn-cs"/>
              </a:rPr>
              <a:t>Millaisia positiivisia tunteita hän kokee työssään?</a:t>
            </a:r>
          </a:p>
          <a:p>
            <a:pPr marL="342900" indent="-342900" defTabSz="914400">
              <a:lnSpc>
                <a:spcPct val="150000"/>
              </a:lnSpc>
              <a:buFont typeface="Arial" panose="020B0604020202020204" pitchFamily="34" charset="0"/>
              <a:buAutoNum type="arabicPeriod"/>
              <a:defRPr/>
            </a:pPr>
            <a:r>
              <a:rPr kumimoji="0" lang="fi-FI" sz="1200" i="0" u="none" strike="noStrike" kern="1200" cap="none" spc="0" normalizeH="0" baseline="0" noProof="0" dirty="0">
                <a:ln>
                  <a:noFill/>
                </a:ln>
                <a:solidFill>
                  <a:srgbClr val="000000"/>
                </a:solidFill>
                <a:effectLst/>
                <a:uLnTx/>
                <a:uFillTx/>
                <a:ea typeface="+mn-ea"/>
                <a:cs typeface="+mn-cs"/>
              </a:rPr>
              <a:t>Millaisia negatiivisia tunteita hän kokee työssään?</a:t>
            </a:r>
            <a:endParaRPr lang="fi-FI" sz="1200" dirty="0">
              <a:solidFill>
                <a:schemeClr val="tx1"/>
              </a:solidFill>
            </a:endParaRPr>
          </a:p>
          <a:p>
            <a:endParaRPr lang="fi-FI" sz="1200" dirty="0">
              <a:solidFill>
                <a:schemeClr val="tx1"/>
              </a:solidFill>
            </a:endParaRPr>
          </a:p>
        </p:txBody>
      </p:sp>
      <p:pic>
        <p:nvPicPr>
          <p:cNvPr id="9" name="Kuva 8" descr="Työkalut tasaisella täytöllä">
            <a:extLst>
              <a:ext uri="{FF2B5EF4-FFF2-40B4-BE49-F238E27FC236}">
                <a16:creationId xmlns:a16="http://schemas.microsoft.com/office/drawing/2014/main" id="{14F7CA45-D020-E494-EFFB-CFB076E3834B}"/>
              </a:ext>
            </a:extLst>
          </p:cNvPr>
          <p:cNvPicPr>
            <a:picLocks noChangeAspect="1"/>
          </p:cNvPicPr>
          <p:nvPr/>
        </p:nvPicPr>
        <p:blipFill>
          <a:blip>
            <a:extLst>
              <a:ext uri="{96DAC541-7B7A-43D3-8B79-37D633B846F1}">
                <asvg:svgBlip xmlns:asvg="http://schemas.microsoft.com/office/drawing/2016/SVG/main" r:embed="rId5"/>
              </a:ext>
            </a:extLst>
          </a:blip>
          <a:stretch>
            <a:fillRect/>
          </a:stretch>
        </p:blipFill>
        <p:spPr>
          <a:xfrm>
            <a:off x="5830277" y="2982937"/>
            <a:ext cx="414215" cy="414215"/>
          </a:xfrm>
          <a:prstGeom prst="rect">
            <a:avLst/>
          </a:prstGeom>
        </p:spPr>
      </p:pic>
      <p:sp>
        <p:nvSpPr>
          <p:cNvPr id="2" name="TextBox 1">
            <a:extLst>
              <a:ext uri="{FF2B5EF4-FFF2-40B4-BE49-F238E27FC236}">
                <a16:creationId xmlns:a16="http://schemas.microsoft.com/office/drawing/2014/main" id="{ACBCB2E7-CA1D-6434-AFA7-54E38D216645}"/>
              </a:ext>
            </a:extLst>
          </p:cNvPr>
          <p:cNvSpPr txBox="1"/>
          <p:nvPr/>
        </p:nvSpPr>
        <p:spPr>
          <a:xfrm>
            <a:off x="581932" y="418585"/>
            <a:ext cx="5753278" cy="2492990"/>
          </a:xfrm>
          <a:prstGeom prst="rect">
            <a:avLst/>
          </a:prstGeom>
          <a:noFill/>
        </p:spPr>
        <p:txBody>
          <a:bodyPr wrap="square" rtlCol="0">
            <a:spAutoFit/>
          </a:bodyPr>
          <a:lstStyle/>
          <a:p>
            <a:r>
              <a:rPr lang="fi-FI" sz="1200" b="1" dirty="0"/>
              <a:t>Työntekijäprofiilin laatiminen</a:t>
            </a:r>
          </a:p>
          <a:p>
            <a:endParaRPr lang="fi-FI" sz="1200" b="1" dirty="0"/>
          </a:p>
          <a:p>
            <a:pPr marL="171450" indent="-171450">
              <a:buFont typeface="Arial" panose="020B0604020202020204" pitchFamily="34" charset="0"/>
              <a:buChar char="•"/>
            </a:pPr>
            <a:r>
              <a:rPr lang="en-US" sz="1200" dirty="0" err="1">
                <a:ea typeface="Roboto"/>
                <a:cs typeface="Roboto"/>
              </a:rPr>
              <a:t>Työntekijäprofiilien</a:t>
            </a:r>
            <a:r>
              <a:rPr lang="en-US" sz="1200" dirty="0">
                <a:ea typeface="Roboto"/>
                <a:cs typeface="Roboto"/>
              </a:rPr>
              <a:t> </a:t>
            </a:r>
            <a:r>
              <a:rPr lang="en-US" sz="1200" dirty="0" err="1">
                <a:ea typeface="Roboto"/>
                <a:cs typeface="Roboto"/>
              </a:rPr>
              <a:t>avulla</a:t>
            </a:r>
            <a:r>
              <a:rPr lang="en-US" sz="1200" dirty="0">
                <a:ea typeface="Roboto"/>
                <a:cs typeface="Roboto"/>
              </a:rPr>
              <a:t> </a:t>
            </a:r>
            <a:r>
              <a:rPr lang="en-US" sz="1200" dirty="0" err="1">
                <a:ea typeface="Roboto"/>
                <a:cs typeface="Roboto"/>
              </a:rPr>
              <a:t>ymmärrys</a:t>
            </a:r>
            <a:r>
              <a:rPr lang="en-US" sz="1200" dirty="0">
                <a:ea typeface="Roboto"/>
                <a:cs typeface="Roboto"/>
              </a:rPr>
              <a:t> </a:t>
            </a:r>
            <a:r>
              <a:rPr lang="en-US" sz="1200" dirty="0" err="1">
                <a:ea typeface="Roboto"/>
                <a:cs typeface="Roboto"/>
              </a:rPr>
              <a:t>erilaisista</a:t>
            </a:r>
            <a:r>
              <a:rPr lang="en-US" sz="1200" dirty="0">
                <a:ea typeface="Roboto"/>
                <a:cs typeface="Roboto"/>
              </a:rPr>
              <a:t> </a:t>
            </a:r>
            <a:r>
              <a:rPr lang="en-US" sz="1200" dirty="0" err="1">
                <a:ea typeface="Roboto"/>
                <a:cs typeface="Roboto"/>
              </a:rPr>
              <a:t>työntekijätyypeistä</a:t>
            </a:r>
            <a:r>
              <a:rPr lang="en-US" sz="1200" dirty="0">
                <a:ea typeface="Roboto"/>
                <a:cs typeface="Roboto"/>
              </a:rPr>
              <a:t> </a:t>
            </a:r>
            <a:r>
              <a:rPr lang="en-US" sz="1200" dirty="0" err="1">
                <a:ea typeface="Roboto"/>
                <a:cs typeface="Roboto"/>
              </a:rPr>
              <a:t>lisääntyy</a:t>
            </a:r>
            <a:r>
              <a:rPr lang="en-US" sz="1200" dirty="0">
                <a:ea typeface="Roboto"/>
                <a:cs typeface="Roboto"/>
              </a:rPr>
              <a:t>. Ne </a:t>
            </a:r>
            <a:r>
              <a:rPr lang="en-US" sz="1200" dirty="0" err="1">
                <a:ea typeface="Roboto"/>
                <a:cs typeface="Roboto"/>
              </a:rPr>
              <a:t>auttavat</a:t>
            </a:r>
            <a:r>
              <a:rPr lang="en-US" sz="1200" dirty="0">
                <a:ea typeface="Roboto"/>
                <a:cs typeface="Roboto"/>
              </a:rPr>
              <a:t> </a:t>
            </a:r>
            <a:r>
              <a:rPr lang="en-US" sz="1200" dirty="0" err="1">
                <a:ea typeface="Roboto"/>
                <a:cs typeface="Roboto"/>
              </a:rPr>
              <a:t>organisaatiota</a:t>
            </a:r>
            <a:r>
              <a:rPr lang="en-US" sz="1200" dirty="0">
                <a:ea typeface="Roboto"/>
                <a:cs typeface="Roboto"/>
              </a:rPr>
              <a:t> </a:t>
            </a:r>
            <a:r>
              <a:rPr lang="en-US" sz="1200" dirty="0" err="1">
                <a:ea typeface="Roboto"/>
                <a:cs typeface="Roboto"/>
              </a:rPr>
              <a:t>suunnittelemaan</a:t>
            </a:r>
            <a:r>
              <a:rPr lang="en-US" sz="1200" dirty="0">
                <a:ea typeface="Roboto"/>
                <a:cs typeface="Roboto"/>
              </a:rPr>
              <a:t> </a:t>
            </a:r>
            <a:r>
              <a:rPr lang="en-US" sz="1200" dirty="0" err="1">
                <a:ea typeface="Roboto"/>
                <a:cs typeface="Roboto"/>
              </a:rPr>
              <a:t>ihmiskeskeistä</a:t>
            </a:r>
            <a:r>
              <a:rPr lang="en-US" sz="1200" dirty="0">
                <a:ea typeface="Roboto"/>
                <a:cs typeface="Roboto"/>
              </a:rPr>
              <a:t> </a:t>
            </a:r>
            <a:r>
              <a:rPr lang="en-US" sz="1200" dirty="0" err="1">
                <a:ea typeface="Roboto"/>
                <a:cs typeface="Roboto"/>
              </a:rPr>
              <a:t>työntekijäkokemusta</a:t>
            </a:r>
            <a:r>
              <a:rPr lang="en-US" sz="1200" dirty="0">
                <a:ea typeface="Roboto"/>
                <a:cs typeface="Roboto"/>
              </a:rPr>
              <a:t>, </a:t>
            </a:r>
            <a:r>
              <a:rPr lang="en-US" sz="1200" dirty="0" err="1">
                <a:ea typeface="Roboto"/>
                <a:cs typeface="Roboto"/>
              </a:rPr>
              <a:t>jonka</a:t>
            </a:r>
            <a:r>
              <a:rPr lang="en-US" sz="1200" dirty="0">
                <a:ea typeface="Roboto"/>
                <a:cs typeface="Roboto"/>
              </a:rPr>
              <a:t> </a:t>
            </a:r>
            <a:r>
              <a:rPr lang="en-US" sz="1200" dirty="0" err="1">
                <a:ea typeface="Roboto"/>
                <a:cs typeface="Roboto"/>
              </a:rPr>
              <a:t>avulla</a:t>
            </a:r>
            <a:r>
              <a:rPr lang="en-US" sz="1200" dirty="0">
                <a:ea typeface="Roboto"/>
                <a:cs typeface="Roboto"/>
              </a:rPr>
              <a:t> </a:t>
            </a:r>
            <a:r>
              <a:rPr lang="en-US" sz="1200" dirty="0" err="1">
                <a:ea typeface="Roboto"/>
                <a:cs typeface="Roboto"/>
              </a:rPr>
              <a:t>voidaan</a:t>
            </a:r>
            <a:r>
              <a:rPr lang="en-US" sz="1200" dirty="0">
                <a:ea typeface="Roboto"/>
                <a:cs typeface="Roboto"/>
              </a:rPr>
              <a:t> </a:t>
            </a:r>
            <a:r>
              <a:rPr lang="en-US" sz="1200" dirty="0" err="1">
                <a:ea typeface="Roboto"/>
                <a:cs typeface="Roboto"/>
              </a:rPr>
              <a:t>sekä</a:t>
            </a:r>
            <a:r>
              <a:rPr lang="en-US" sz="1200" dirty="0">
                <a:ea typeface="Roboto"/>
                <a:cs typeface="Roboto"/>
              </a:rPr>
              <a:t> </a:t>
            </a:r>
            <a:r>
              <a:rPr lang="en-US" sz="1200" dirty="0" err="1">
                <a:ea typeface="Roboto"/>
                <a:cs typeface="Roboto"/>
              </a:rPr>
              <a:t>tukea</a:t>
            </a:r>
            <a:r>
              <a:rPr lang="en-US" sz="1200" dirty="0">
                <a:ea typeface="Roboto"/>
                <a:cs typeface="Roboto"/>
              </a:rPr>
              <a:t> </a:t>
            </a:r>
            <a:r>
              <a:rPr lang="en-US" sz="1200" dirty="0" err="1">
                <a:ea typeface="Roboto"/>
                <a:cs typeface="Roboto"/>
              </a:rPr>
              <a:t>että</a:t>
            </a:r>
            <a:r>
              <a:rPr lang="en-US" sz="1200" dirty="0">
                <a:ea typeface="Roboto"/>
                <a:cs typeface="Roboto"/>
              </a:rPr>
              <a:t> </a:t>
            </a:r>
            <a:r>
              <a:rPr lang="en-US" sz="1200" dirty="0" err="1">
                <a:ea typeface="Roboto"/>
                <a:cs typeface="Roboto"/>
              </a:rPr>
              <a:t>sitouttaa</a:t>
            </a:r>
            <a:r>
              <a:rPr lang="en-US" sz="1200" dirty="0">
                <a:ea typeface="Roboto"/>
                <a:cs typeface="Roboto"/>
              </a:rPr>
              <a:t> </a:t>
            </a:r>
            <a:r>
              <a:rPr lang="en-US" sz="1200" dirty="0" err="1">
                <a:ea typeface="Roboto"/>
                <a:cs typeface="Roboto"/>
              </a:rPr>
              <a:t>työntekijöitä</a:t>
            </a:r>
            <a:r>
              <a:rPr lang="en-US" sz="1200" dirty="0">
                <a:ea typeface="Roboto"/>
                <a:cs typeface="Roboto"/>
              </a:rPr>
              <a:t> ja </a:t>
            </a:r>
            <a:r>
              <a:rPr lang="en-US" sz="1200" dirty="0" err="1">
                <a:ea typeface="Roboto"/>
                <a:cs typeface="Roboto"/>
              </a:rPr>
              <a:t>lisätä</a:t>
            </a:r>
            <a:r>
              <a:rPr lang="en-US" sz="1200" dirty="0">
                <a:ea typeface="Roboto"/>
                <a:cs typeface="Roboto"/>
              </a:rPr>
              <a:t> </a:t>
            </a:r>
            <a:r>
              <a:rPr lang="en-US" sz="1200" dirty="0" err="1">
                <a:ea typeface="Roboto"/>
                <a:cs typeface="Roboto"/>
              </a:rPr>
              <a:t>työntekijöiden</a:t>
            </a:r>
            <a:r>
              <a:rPr lang="en-US" sz="1200" dirty="0">
                <a:ea typeface="Roboto"/>
                <a:cs typeface="Roboto"/>
              </a:rPr>
              <a:t> </a:t>
            </a:r>
            <a:r>
              <a:rPr lang="en-US" sz="1200" dirty="0" err="1">
                <a:ea typeface="Roboto"/>
                <a:cs typeface="Roboto"/>
              </a:rPr>
              <a:t>pysyvyyttä</a:t>
            </a:r>
            <a:r>
              <a:rPr lang="en-US" sz="1200" dirty="0">
                <a:ea typeface="Roboto"/>
                <a:cs typeface="Roboto"/>
              </a:rPr>
              <a:t>.</a:t>
            </a:r>
            <a:endParaRPr lang="en-US" sz="1200" dirty="0">
              <a:cs typeface="Roboto"/>
            </a:endParaRPr>
          </a:p>
          <a:p>
            <a:pPr marL="171450" indent="-171450">
              <a:buFont typeface="Arial" panose="020B0604020202020204" pitchFamily="34" charset="0"/>
              <a:buChar char="•"/>
            </a:pPr>
            <a:r>
              <a:rPr lang="fi-FI" sz="1200" dirty="0">
                <a:ea typeface="Verdana"/>
              </a:rPr>
              <a:t>Profiilien avulla hahmotetaan tietyn työntekijäryhmän jäsenten tyypillisiä ominaisuuksia ja luodaan mielikuvituksellinen mutta uskottava ja samastuttava ihmiskuva työntekijästä. </a:t>
            </a:r>
          </a:p>
          <a:p>
            <a:pPr marL="171450" indent="-171450">
              <a:buFont typeface="Arial" panose="020B0604020202020204" pitchFamily="34" charset="0"/>
              <a:buChar char="•"/>
            </a:pPr>
            <a:r>
              <a:rPr lang="fi-FI" sz="1200" dirty="0"/>
              <a:t>Työntekijäprofiili voidaan laatia oman kokemuksen tai sekundäärisen materiaalin (esim. tutkimukset, lehtiartikkelit yms.) perusteella yksin tai ryhmässä. Kahden profiilin tekemiseen menee noin tunti aikaa.</a:t>
            </a:r>
          </a:p>
          <a:p>
            <a:pPr marL="171450" indent="-171450">
              <a:buFont typeface="Arial" panose="020B0604020202020204" pitchFamily="34" charset="0"/>
              <a:buChar char="•"/>
            </a:pPr>
            <a:endParaRPr lang="fi-FI" sz="1200" b="1" dirty="0"/>
          </a:p>
        </p:txBody>
      </p:sp>
    </p:spTree>
    <p:extLst>
      <p:ext uri="{BB962C8B-B14F-4D97-AF65-F5344CB8AC3E}">
        <p14:creationId xmlns:p14="http://schemas.microsoft.com/office/powerpoint/2010/main" val="1601891406"/>
      </p:ext>
    </p:extLst>
  </p:cSld>
  <p:clrMapOvr>
    <a:masterClrMapping/>
  </p:clrMapOvr>
  <p:extLst>
    <p:ext uri="{6950BFC3-D8DA-4A85-94F7-54DA5524770B}">
      <p188:commentRel xmlns:p188="http://schemas.microsoft.com/office/powerpoint/2018/8/main" r:id="rId3"/>
    </p:ext>
  </p:extLs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088E06-6B04-4DD8-22CF-117FE12568B1}"/>
            </a:ext>
          </a:extLst>
        </p:cNvPr>
        <p:cNvGrpSpPr/>
        <p:nvPr/>
      </p:nvGrpSpPr>
      <p:grpSpPr>
        <a:xfrm>
          <a:off x="0" y="0"/>
          <a:ext cx="0" cy="0"/>
          <a:chOff x="0" y="0"/>
          <a:chExt cx="0" cy="0"/>
        </a:xfrm>
      </p:grpSpPr>
      <p:graphicFrame>
        <p:nvGraphicFramePr>
          <p:cNvPr id="6" name="Content Placeholder 5">
            <a:extLst>
              <a:ext uri="{FF2B5EF4-FFF2-40B4-BE49-F238E27FC236}">
                <a16:creationId xmlns:a16="http://schemas.microsoft.com/office/drawing/2014/main" id="{01C6318D-5FDE-C15C-C7E9-A19F871EAFBF}"/>
              </a:ext>
            </a:extLst>
          </p:cNvPr>
          <p:cNvGraphicFramePr>
            <a:graphicFrameLocks noGrp="1"/>
          </p:cNvGraphicFramePr>
          <p:nvPr>
            <p:ph idx="1"/>
            <p:extLst>
              <p:ext uri="{D42A27DB-BD31-4B8C-83A1-F6EECF244321}">
                <p14:modId xmlns:p14="http://schemas.microsoft.com/office/powerpoint/2010/main" val="3786196382"/>
              </p:ext>
            </p:extLst>
          </p:nvPr>
        </p:nvGraphicFramePr>
        <p:xfrm>
          <a:off x="558620" y="528756"/>
          <a:ext cx="5794789" cy="2969760"/>
        </p:xfrm>
        <a:graphic>
          <a:graphicData uri="http://schemas.openxmlformats.org/drawingml/2006/table">
            <a:tbl>
              <a:tblPr firstRow="1" bandRow="1">
                <a:tableStyleId>{5940675A-B579-460E-94D1-54222C63F5DA}</a:tableStyleId>
              </a:tblPr>
              <a:tblGrid>
                <a:gridCol w="1014392">
                  <a:extLst>
                    <a:ext uri="{9D8B030D-6E8A-4147-A177-3AD203B41FA5}">
                      <a16:colId xmlns:a16="http://schemas.microsoft.com/office/drawing/2014/main" val="2164300069"/>
                    </a:ext>
                  </a:extLst>
                </a:gridCol>
                <a:gridCol w="2316683">
                  <a:extLst>
                    <a:ext uri="{9D8B030D-6E8A-4147-A177-3AD203B41FA5}">
                      <a16:colId xmlns:a16="http://schemas.microsoft.com/office/drawing/2014/main" val="1881624066"/>
                    </a:ext>
                  </a:extLst>
                </a:gridCol>
                <a:gridCol w="2463714">
                  <a:extLst>
                    <a:ext uri="{9D8B030D-6E8A-4147-A177-3AD203B41FA5}">
                      <a16:colId xmlns:a16="http://schemas.microsoft.com/office/drawing/2014/main" val="4227855355"/>
                    </a:ext>
                  </a:extLst>
                </a:gridCol>
              </a:tblGrid>
              <a:tr h="989920">
                <a:tc>
                  <a:txBody>
                    <a:bodyPr/>
                    <a:lstStyle/>
                    <a:p>
                      <a:r>
                        <a:rPr lang="fi-FI" sz="600" dirty="0">
                          <a:latin typeface="Roboto" panose="02000000000000000000" pitchFamily="2" charset="0"/>
                          <a:ea typeface="Roboto" panose="02000000000000000000" pitchFamily="2" charset="0"/>
                          <a:cs typeface="Roboto" panose="02000000000000000000" pitchFamily="2" charset="0"/>
                        </a:rPr>
                        <a:t>Kuva</a:t>
                      </a:r>
                    </a:p>
                    <a:p>
                      <a:endParaRPr lang="fi-FI" sz="600" dirty="0">
                        <a:latin typeface="Roboto" panose="02000000000000000000" pitchFamily="2" charset="0"/>
                        <a:ea typeface="Roboto" panose="02000000000000000000" pitchFamily="2" charset="0"/>
                        <a:cs typeface="Roboto" panose="02000000000000000000" pitchFamily="2" charset="0"/>
                      </a:endParaRPr>
                    </a:p>
                    <a:p>
                      <a:endParaRPr lang="fi-FI" sz="600" dirty="0">
                        <a:latin typeface="Roboto" panose="02000000000000000000" pitchFamily="2" charset="0"/>
                        <a:ea typeface="Roboto" panose="02000000000000000000" pitchFamily="2" charset="0"/>
                        <a:cs typeface="Roboto" panose="02000000000000000000" pitchFamily="2" charset="0"/>
                      </a:endParaRPr>
                    </a:p>
                  </a:txBody>
                  <a:tcPr marL="51435" marR="51435" marT="25718" marB="25718"/>
                </a:tc>
                <a:tc>
                  <a:txBody>
                    <a:bodyPr/>
                    <a:lstStyle/>
                    <a:p>
                      <a:pPr marL="0" indent="0">
                        <a:buNone/>
                      </a:pPr>
                      <a:r>
                        <a:rPr lang="fi-FI" sz="600" b="0" i="0" u="none" strike="noStrike" kern="1200" dirty="0">
                          <a:solidFill>
                            <a:schemeClr val="tx1"/>
                          </a:solidFill>
                          <a:effectLst/>
                          <a:latin typeface="Roboto" panose="02000000000000000000" pitchFamily="2" charset="0"/>
                          <a:ea typeface="Roboto" panose="02000000000000000000" pitchFamily="2" charset="0"/>
                          <a:cs typeface="Roboto" panose="02000000000000000000" pitchFamily="2" charset="0"/>
                        </a:rPr>
                        <a:t>1. Kuka hän on?</a:t>
                      </a:r>
                    </a:p>
                    <a:p>
                      <a:pPr marL="228600" indent="-228600">
                        <a:buAutoNum type="arabicPeriod"/>
                      </a:pPr>
                      <a:endParaRPr lang="fi-FI" sz="600" b="0" i="0" u="none" strike="noStrike" kern="1200" dirty="0">
                        <a:solidFill>
                          <a:schemeClr val="tx1"/>
                        </a:solidFill>
                        <a:effectLst/>
                        <a:latin typeface="Roboto" panose="02000000000000000000" pitchFamily="2" charset="0"/>
                        <a:ea typeface="Roboto" panose="02000000000000000000" pitchFamily="2" charset="0"/>
                        <a:cs typeface="Roboto" panose="02000000000000000000" pitchFamily="2" charset="0"/>
                      </a:endParaRPr>
                    </a:p>
                    <a:p>
                      <a:pPr marL="0" marR="0" lvl="0" indent="0" algn="l" defTabSz="514350" rtl="0" eaLnBrk="1" fontAlgn="auto" latinLnBrk="0" hangingPunct="1">
                        <a:lnSpc>
                          <a:spcPct val="100000"/>
                        </a:lnSpc>
                        <a:spcBef>
                          <a:spcPts val="0"/>
                        </a:spcBef>
                        <a:spcAft>
                          <a:spcPts val="0"/>
                        </a:spcAft>
                        <a:buClrTx/>
                        <a:buSzTx/>
                        <a:buFontTx/>
                        <a:buNone/>
                        <a:tabLst/>
                        <a:defRPr/>
                      </a:pPr>
                      <a:r>
                        <a:rPr lang="fi-FI" sz="600" dirty="0">
                          <a:latin typeface="+mn-lt"/>
                        </a:rPr>
                        <a:t>Hän on 39-vuotias freelancer-teknikko, joka työskentelee tapahtumien teknisessä toteutuksessa. Asuu yksin ja liikkuu paljon työn perässä.</a:t>
                      </a:r>
                    </a:p>
                    <a:p>
                      <a:pPr marL="0" indent="0">
                        <a:buNone/>
                      </a:pPr>
                      <a:endParaRPr lang="fi-FI" sz="600" dirty="0">
                        <a:latin typeface="Roboto" panose="02000000000000000000" pitchFamily="2" charset="0"/>
                        <a:ea typeface="Roboto" panose="02000000000000000000" pitchFamily="2" charset="0"/>
                        <a:cs typeface="Roboto" panose="02000000000000000000" pitchFamily="2" charset="0"/>
                      </a:endParaRPr>
                    </a:p>
                  </a:txBody>
                  <a:tcPr marL="51435" marR="51435" marT="25718" marB="25718"/>
                </a:tc>
                <a:tc>
                  <a:txBody>
                    <a:bodyPr/>
                    <a:lstStyle/>
                    <a:p>
                      <a:r>
                        <a:rPr lang="fi-FI" sz="600" dirty="0">
                          <a:latin typeface="Roboto" panose="02000000000000000000" pitchFamily="2" charset="0"/>
                          <a:ea typeface="Roboto" panose="02000000000000000000" pitchFamily="2" charset="0"/>
                          <a:cs typeface="Roboto" panose="02000000000000000000" pitchFamily="2" charset="0"/>
                        </a:rPr>
                        <a:t>2. </a:t>
                      </a:r>
                      <a:r>
                        <a:rPr lang="fi-FI" sz="600" b="0" i="0" u="none" strike="noStrike" kern="1200" dirty="0">
                          <a:solidFill>
                            <a:schemeClr val="tx1"/>
                          </a:solidFill>
                          <a:effectLst/>
                          <a:latin typeface="Roboto" panose="02000000000000000000" pitchFamily="2" charset="0"/>
                          <a:ea typeface="Roboto" panose="02000000000000000000" pitchFamily="2" charset="0"/>
                          <a:cs typeface="Roboto" panose="02000000000000000000" pitchFamily="2" charset="0"/>
                        </a:rPr>
                        <a:t>Kuka hän on työssä?</a:t>
                      </a:r>
                    </a:p>
                    <a:p>
                      <a:endParaRPr lang="fi-FI" sz="600" b="0" i="0" u="none" strike="noStrike" kern="1200" dirty="0">
                        <a:solidFill>
                          <a:schemeClr val="tx1"/>
                        </a:solidFill>
                        <a:effectLst/>
                        <a:latin typeface="Roboto" panose="02000000000000000000" pitchFamily="2" charset="0"/>
                        <a:ea typeface="Roboto" panose="02000000000000000000" pitchFamily="2" charset="0"/>
                        <a:cs typeface="Roboto" panose="02000000000000000000" pitchFamily="2" charset="0"/>
                      </a:endParaRPr>
                    </a:p>
                    <a:p>
                      <a:pPr marL="0" marR="0" lvl="0" indent="0" algn="l" defTabSz="514350" rtl="0" eaLnBrk="1" fontAlgn="auto" latinLnBrk="0" hangingPunct="1">
                        <a:lnSpc>
                          <a:spcPct val="100000"/>
                        </a:lnSpc>
                        <a:spcBef>
                          <a:spcPts val="0"/>
                        </a:spcBef>
                        <a:spcAft>
                          <a:spcPts val="0"/>
                        </a:spcAft>
                        <a:buClrTx/>
                        <a:buSzTx/>
                        <a:buFontTx/>
                        <a:buNone/>
                        <a:tabLst/>
                        <a:defRPr/>
                      </a:pPr>
                      <a:r>
                        <a:rPr lang="fi-FI" sz="600" b="0" i="0" kern="1200" dirty="0">
                          <a:solidFill>
                            <a:schemeClr val="tx1"/>
                          </a:solidFill>
                          <a:effectLst/>
                          <a:latin typeface="+mn-lt"/>
                          <a:ea typeface="+mn-ea"/>
                          <a:cs typeface="+mn-cs"/>
                        </a:rPr>
                        <a:t>Janne vastaa tapahtumien teknisestä toteutuksesta: ääni-, valo- ja videotekniikasta. Hän on luotettava, nopea oppimaan ja usein ensimmäisenä testaamassa uusia teknologisia ratkaisuja.</a:t>
                      </a:r>
                    </a:p>
                    <a:p>
                      <a:r>
                        <a:rPr lang="fi-FI" sz="600" b="0" i="0" kern="1200" dirty="0">
                          <a:solidFill>
                            <a:schemeClr val="tx1"/>
                          </a:solidFill>
                          <a:effectLst/>
                          <a:latin typeface="Roboto" panose="02000000000000000000" pitchFamily="2" charset="0"/>
                          <a:ea typeface="Roboto" panose="02000000000000000000" pitchFamily="2" charset="0"/>
                          <a:cs typeface="Roboto" panose="02000000000000000000" pitchFamily="2" charset="0"/>
                        </a:rPr>
                        <a:t>​</a:t>
                      </a:r>
                      <a:endParaRPr lang="fi-FI" sz="600" dirty="0">
                        <a:latin typeface="Roboto" panose="02000000000000000000" pitchFamily="2" charset="0"/>
                        <a:ea typeface="Roboto" panose="02000000000000000000" pitchFamily="2" charset="0"/>
                        <a:cs typeface="Roboto" panose="02000000000000000000" pitchFamily="2" charset="0"/>
                      </a:endParaRPr>
                    </a:p>
                  </a:txBody>
                  <a:tcPr marL="51435" marR="51435" marT="25718" marB="25718"/>
                </a:tc>
                <a:extLst>
                  <a:ext uri="{0D108BD9-81ED-4DB2-BD59-A6C34878D82A}">
                    <a16:rowId xmlns:a16="http://schemas.microsoft.com/office/drawing/2014/main" val="1060397673"/>
                  </a:ext>
                </a:extLst>
              </a:tr>
              <a:tr h="989920">
                <a:tc>
                  <a:txBody>
                    <a:bodyPr/>
                    <a:lstStyle/>
                    <a:p>
                      <a:r>
                        <a:rPr lang="fi-FI" sz="600" dirty="0">
                          <a:latin typeface="Roboto" panose="02000000000000000000" pitchFamily="2" charset="0"/>
                          <a:ea typeface="Roboto" panose="02000000000000000000" pitchFamily="2" charset="0"/>
                          <a:cs typeface="Roboto" panose="02000000000000000000" pitchFamily="2" charset="0"/>
                        </a:rPr>
                        <a:t>Sitaatti</a:t>
                      </a:r>
                    </a:p>
                    <a:p>
                      <a:endParaRPr lang="fi-FI" sz="600" b="0" i="0" kern="1200" dirty="0">
                        <a:solidFill>
                          <a:schemeClr val="tx1"/>
                        </a:solidFill>
                        <a:effectLst/>
                        <a:latin typeface="Roboto" panose="02000000000000000000" pitchFamily="2" charset="0"/>
                        <a:ea typeface="Roboto" panose="02000000000000000000" pitchFamily="2" charset="0"/>
                        <a:cs typeface="Roboto" panose="02000000000000000000" pitchFamily="2" charset="0"/>
                      </a:endParaRPr>
                    </a:p>
                    <a:p>
                      <a:r>
                        <a:rPr lang="fi-FI" sz="600" b="0" i="0">
                          <a:effectLst/>
                          <a:latin typeface="+mn-lt"/>
                        </a:rPr>
                        <a:t>"Jokainen tuotanto on </a:t>
                      </a:r>
                      <a:r>
                        <a:rPr lang="fi-FI" sz="600" b="0" i="0" dirty="0">
                          <a:effectLst/>
                          <a:latin typeface="+mn-lt"/>
                        </a:rPr>
                        <a:t>mahdollisuus oppia uutta ja testata, miten teknologia voi palvella kokemusta vielä paremmin.”</a:t>
                      </a:r>
                      <a:endParaRPr lang="fi-FI" sz="600" dirty="0">
                        <a:latin typeface="Roboto" panose="02000000000000000000" pitchFamily="2" charset="0"/>
                        <a:ea typeface="Roboto" panose="02000000000000000000" pitchFamily="2" charset="0"/>
                        <a:cs typeface="Roboto" panose="02000000000000000000" pitchFamily="2" charset="0"/>
                      </a:endParaRPr>
                    </a:p>
                  </a:txBody>
                  <a:tcPr marL="51435" marR="51435" marT="25718" marB="25718"/>
                </a:tc>
                <a:tc>
                  <a:txBody>
                    <a:bodyPr/>
                    <a:lstStyle/>
                    <a:p>
                      <a:r>
                        <a:rPr lang="fi-FI" sz="600" dirty="0">
                          <a:latin typeface="Roboto" panose="02000000000000000000" pitchFamily="2" charset="0"/>
                          <a:ea typeface="Roboto" panose="02000000000000000000" pitchFamily="2" charset="0"/>
                          <a:cs typeface="Roboto" panose="02000000000000000000" pitchFamily="2" charset="0"/>
                        </a:rPr>
                        <a:t>3. </a:t>
                      </a:r>
                      <a:r>
                        <a:rPr lang="fi-FI" sz="600" b="0" i="0" u="none" strike="noStrike" kern="1200" dirty="0">
                          <a:solidFill>
                            <a:schemeClr val="tx1"/>
                          </a:solidFill>
                          <a:effectLst/>
                          <a:latin typeface="Roboto" panose="02000000000000000000" pitchFamily="2" charset="0"/>
                          <a:ea typeface="Roboto" panose="02000000000000000000" pitchFamily="2" charset="0"/>
                          <a:cs typeface="Roboto" panose="02000000000000000000" pitchFamily="2" charset="0"/>
                        </a:rPr>
                        <a:t>Luonne ja mielenkiinnonkohteet? </a:t>
                      </a:r>
                    </a:p>
                    <a:p>
                      <a:endParaRPr lang="fi-FI" sz="600" b="0" i="0" u="none" strike="noStrike" kern="1200" dirty="0">
                        <a:solidFill>
                          <a:schemeClr val="tx1"/>
                        </a:solidFill>
                        <a:effectLst/>
                        <a:latin typeface="Roboto" panose="02000000000000000000" pitchFamily="2" charset="0"/>
                        <a:ea typeface="Roboto" panose="02000000000000000000" pitchFamily="2" charset="0"/>
                        <a:cs typeface="Roboto" panose="02000000000000000000" pitchFamily="2" charset="0"/>
                      </a:endParaRPr>
                    </a:p>
                    <a:p>
                      <a:pPr marL="0" marR="0" lvl="0" indent="0" algn="l" defTabSz="514350" rtl="0" eaLnBrk="1" fontAlgn="auto" latinLnBrk="0" hangingPunct="1">
                        <a:lnSpc>
                          <a:spcPct val="100000"/>
                        </a:lnSpc>
                        <a:spcBef>
                          <a:spcPts val="0"/>
                        </a:spcBef>
                        <a:spcAft>
                          <a:spcPts val="0"/>
                        </a:spcAft>
                        <a:buClrTx/>
                        <a:buSzTx/>
                        <a:buFontTx/>
                        <a:buNone/>
                        <a:tabLst/>
                        <a:defRPr/>
                      </a:pPr>
                      <a:r>
                        <a:rPr lang="fi-FI" sz="600" b="0" i="0" kern="1200" dirty="0">
                          <a:solidFill>
                            <a:schemeClr val="tx1"/>
                          </a:solidFill>
                          <a:effectLst/>
                          <a:latin typeface="+mn-lt"/>
                          <a:ea typeface="+mn-ea"/>
                          <a:cs typeface="+mn-cs"/>
                        </a:rPr>
                        <a:t>Janne on utelias, rauhallinen ja teknisesti lahjakas. Häntä kiinnostavat uudet innovaatiot, erityisesti automaation ja tekoälyn integrointi tuotantoprosesseihin. Vapaa-ajalla hän rakentaa omia laitteita ja seuraa alan kehitystä.</a:t>
                      </a:r>
                      <a:endParaRPr lang="fi-FI" sz="600" dirty="0">
                        <a:latin typeface="+mn-lt"/>
                      </a:endParaRPr>
                    </a:p>
                    <a:p>
                      <a:endParaRPr lang="fi-FI" sz="600" dirty="0">
                        <a:latin typeface="Roboto" panose="02000000000000000000" pitchFamily="2" charset="0"/>
                        <a:ea typeface="Roboto" panose="02000000000000000000" pitchFamily="2" charset="0"/>
                        <a:cs typeface="Roboto" panose="02000000000000000000" pitchFamily="2" charset="0"/>
                      </a:endParaRPr>
                    </a:p>
                  </a:txBody>
                  <a:tcPr marL="51435" marR="51435" marT="25718" marB="25718"/>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i-FI" sz="600" dirty="0">
                          <a:latin typeface="Roboto" panose="02000000000000000000" pitchFamily="2" charset="0"/>
                          <a:ea typeface="Roboto" panose="02000000000000000000" pitchFamily="2" charset="0"/>
                          <a:cs typeface="Roboto" panose="02000000000000000000" pitchFamily="2" charset="0"/>
                        </a:rPr>
                        <a:t>4. </a:t>
                      </a:r>
                      <a:r>
                        <a:rPr lang="fi-FI" sz="600" b="0" i="0" u="none" strike="noStrike" kern="1200" dirty="0">
                          <a:solidFill>
                            <a:schemeClr val="tx1"/>
                          </a:solidFill>
                          <a:effectLst/>
                          <a:latin typeface="Roboto" panose="02000000000000000000" pitchFamily="2" charset="0"/>
                          <a:ea typeface="Roboto" panose="02000000000000000000" pitchFamily="2" charset="0"/>
                          <a:cs typeface="Roboto" panose="02000000000000000000" pitchFamily="2" charset="0"/>
                        </a:rPr>
                        <a:t>Miten hän suhtautuu työhönsä?</a:t>
                      </a:r>
                      <a:r>
                        <a:rPr lang="fi-FI" sz="600" b="0" i="0" kern="1200" dirty="0">
                          <a:solidFill>
                            <a:schemeClr val="tx1"/>
                          </a:solidFill>
                          <a:effectLst/>
                          <a:latin typeface="Roboto" panose="02000000000000000000" pitchFamily="2" charset="0"/>
                          <a:ea typeface="Roboto" panose="02000000000000000000" pitchFamily="2" charset="0"/>
                          <a:cs typeface="Roboto" panose="02000000000000000000" pitchFamily="2" charset="0"/>
                        </a:rPr>
                        <a:t>​</a:t>
                      </a:r>
                    </a:p>
                    <a:p>
                      <a:endParaRPr lang="fi-FI" sz="600" dirty="0">
                        <a:latin typeface="Roboto" panose="02000000000000000000" pitchFamily="2" charset="0"/>
                        <a:ea typeface="Roboto" panose="02000000000000000000" pitchFamily="2" charset="0"/>
                        <a:cs typeface="Roboto" panose="02000000000000000000" pitchFamily="2" charset="0"/>
                      </a:endParaRPr>
                    </a:p>
                    <a:p>
                      <a:pPr marL="0" marR="0" lvl="0" indent="0" algn="l" defTabSz="514350" rtl="0" eaLnBrk="1" fontAlgn="auto" latinLnBrk="0" hangingPunct="1">
                        <a:lnSpc>
                          <a:spcPct val="100000"/>
                        </a:lnSpc>
                        <a:spcBef>
                          <a:spcPts val="0"/>
                        </a:spcBef>
                        <a:spcAft>
                          <a:spcPts val="0"/>
                        </a:spcAft>
                        <a:buClrTx/>
                        <a:buSzTx/>
                        <a:buFontTx/>
                        <a:buNone/>
                        <a:tabLst/>
                        <a:defRPr/>
                      </a:pPr>
                      <a:r>
                        <a:rPr lang="fi-FI" sz="600" b="0" i="0" kern="1200" dirty="0">
                          <a:solidFill>
                            <a:schemeClr val="tx1"/>
                          </a:solidFill>
                          <a:effectLst/>
                          <a:latin typeface="+mn-lt"/>
                          <a:ea typeface="+mn-ea"/>
                          <a:cs typeface="+mn-cs"/>
                        </a:rPr>
                        <a:t>Janne suhtautuu työhönsä intohimolla ja haluaa olla mukana kehittämässä tapahtumatekniikkaa. Hän kokee kuitenkin, että freelancerina hänen ääntään ei aina kuulla eikä osaamista hyödynnetä täysimääräisesti. Hän ei koe saavansa  riittävästi palautetta tai tukea työnsä kehittämiseen.  </a:t>
                      </a:r>
                    </a:p>
                    <a:p>
                      <a:endParaRPr lang="fi-FI" sz="600" dirty="0">
                        <a:latin typeface="Roboto" panose="02000000000000000000" pitchFamily="2" charset="0"/>
                        <a:ea typeface="Roboto" panose="02000000000000000000" pitchFamily="2" charset="0"/>
                        <a:cs typeface="Roboto" panose="02000000000000000000" pitchFamily="2" charset="0"/>
                      </a:endParaRPr>
                    </a:p>
                  </a:txBody>
                  <a:tcPr marL="51435" marR="51435" marT="25718" marB="25718"/>
                </a:tc>
                <a:extLst>
                  <a:ext uri="{0D108BD9-81ED-4DB2-BD59-A6C34878D82A}">
                    <a16:rowId xmlns:a16="http://schemas.microsoft.com/office/drawing/2014/main" val="2910912618"/>
                  </a:ext>
                </a:extLst>
              </a:tr>
              <a:tr h="989920">
                <a:tc gridSpan="2">
                  <a:txBody>
                    <a:bodyPr/>
                    <a:lstStyle/>
                    <a:p>
                      <a:r>
                        <a:rPr lang="fi-FI" sz="600" dirty="0">
                          <a:latin typeface="Roboto" panose="02000000000000000000" pitchFamily="2" charset="0"/>
                          <a:ea typeface="Roboto" panose="02000000000000000000" pitchFamily="2" charset="0"/>
                          <a:cs typeface="Roboto" panose="02000000000000000000" pitchFamily="2" charset="0"/>
                        </a:rPr>
                        <a:t>5. </a:t>
                      </a:r>
                      <a:r>
                        <a:rPr lang="fi-FI" sz="600" b="0" i="0" u="none" strike="noStrike" kern="1200" dirty="0">
                          <a:solidFill>
                            <a:schemeClr val="tx1"/>
                          </a:solidFill>
                          <a:effectLst/>
                          <a:latin typeface="Roboto" panose="02000000000000000000" pitchFamily="2" charset="0"/>
                          <a:ea typeface="Roboto" panose="02000000000000000000" pitchFamily="2" charset="0"/>
                          <a:cs typeface="Roboto" panose="02000000000000000000" pitchFamily="2" charset="0"/>
                        </a:rPr>
                        <a:t>Mikä häntä motivoi ja on hänelle työssä merkityksellistä?</a:t>
                      </a:r>
                    </a:p>
                    <a:p>
                      <a:endParaRPr lang="fi-FI" sz="600" b="0" i="0" u="none" strike="noStrike" kern="1200" dirty="0">
                        <a:solidFill>
                          <a:schemeClr val="tx1"/>
                        </a:solidFill>
                        <a:effectLst/>
                        <a:latin typeface="Roboto" panose="02000000000000000000" pitchFamily="2" charset="0"/>
                        <a:ea typeface="Roboto" panose="02000000000000000000" pitchFamily="2" charset="0"/>
                        <a:cs typeface="Roboto" panose="02000000000000000000" pitchFamily="2" charset="0"/>
                      </a:endParaRPr>
                    </a:p>
                    <a:p>
                      <a:pPr marL="0" marR="0" lvl="0" indent="0" algn="l" defTabSz="514350" rtl="0" eaLnBrk="1" fontAlgn="auto" latinLnBrk="0" hangingPunct="1">
                        <a:lnSpc>
                          <a:spcPct val="100000"/>
                        </a:lnSpc>
                        <a:spcBef>
                          <a:spcPts val="0"/>
                        </a:spcBef>
                        <a:spcAft>
                          <a:spcPts val="0"/>
                        </a:spcAft>
                        <a:buClrTx/>
                        <a:buSzTx/>
                        <a:buFontTx/>
                        <a:buNone/>
                        <a:tabLst/>
                        <a:defRPr/>
                      </a:pPr>
                      <a:r>
                        <a:rPr lang="fi-FI" sz="700" b="0" i="0" kern="1200" dirty="0">
                          <a:solidFill>
                            <a:schemeClr val="tx1"/>
                          </a:solidFill>
                          <a:effectLst/>
                          <a:latin typeface="+mn-lt"/>
                          <a:ea typeface="+mn-ea"/>
                          <a:cs typeface="+mn-cs"/>
                        </a:rPr>
                        <a:t>Mahdollisuus oppia uutta, käyttää moderneja ratkaisuja ja olla osa toimivaa tiimiä. Hänelle merkityksellistä on se, että hänen osaamistaan arvostetaan ja että hän voi vaikuttaa työn sisältöön ja osallistua päätöksentekoon. </a:t>
                      </a:r>
                    </a:p>
                    <a:p>
                      <a:endParaRPr lang="fi-FI" sz="600" dirty="0">
                        <a:latin typeface="Roboto" panose="02000000000000000000" pitchFamily="2" charset="0"/>
                        <a:ea typeface="Roboto" panose="02000000000000000000" pitchFamily="2" charset="0"/>
                        <a:cs typeface="Roboto" panose="02000000000000000000" pitchFamily="2" charset="0"/>
                      </a:endParaRPr>
                    </a:p>
                  </a:txBody>
                  <a:tcPr marL="51435" marR="51435" marT="25718" marB="25718"/>
                </a:tc>
                <a:tc hMerge="1">
                  <a:txBody>
                    <a:bodyPr/>
                    <a:lstStyle/>
                    <a:p>
                      <a:endParaRPr lang="fi-FI"/>
                    </a:p>
                  </a:txBody>
                  <a:tcPr/>
                </a:tc>
                <a:tc>
                  <a:txBody>
                    <a:bodyPr/>
                    <a:lstStyle/>
                    <a:p>
                      <a:r>
                        <a:rPr lang="fi-FI" sz="600" dirty="0">
                          <a:latin typeface="Roboto" panose="02000000000000000000" pitchFamily="2" charset="0"/>
                          <a:ea typeface="Roboto" panose="02000000000000000000" pitchFamily="2" charset="0"/>
                          <a:cs typeface="Roboto" panose="02000000000000000000" pitchFamily="2" charset="0"/>
                        </a:rPr>
                        <a:t>6. </a:t>
                      </a:r>
                      <a:r>
                        <a:rPr lang="fi-FI" sz="600" b="0" i="0" u="none" strike="noStrike" kern="1200" dirty="0">
                          <a:solidFill>
                            <a:schemeClr val="tx1"/>
                          </a:solidFill>
                          <a:effectLst/>
                          <a:latin typeface="Roboto" panose="02000000000000000000" pitchFamily="2" charset="0"/>
                          <a:ea typeface="Roboto" panose="02000000000000000000" pitchFamily="2" charset="0"/>
                          <a:cs typeface="Roboto" panose="02000000000000000000" pitchFamily="2" charset="0"/>
                        </a:rPr>
                        <a:t>Mikä häntä työssä turhauttaa?</a:t>
                      </a:r>
                    </a:p>
                    <a:p>
                      <a:endParaRPr lang="fi-FI" sz="600" b="0" i="0" u="none" strike="noStrike" kern="1200" dirty="0">
                        <a:solidFill>
                          <a:schemeClr val="tx1"/>
                        </a:solidFill>
                        <a:effectLst/>
                        <a:latin typeface="Roboto" panose="02000000000000000000" pitchFamily="2" charset="0"/>
                        <a:ea typeface="Roboto" panose="02000000000000000000" pitchFamily="2" charset="0"/>
                        <a:cs typeface="Roboto" panose="02000000000000000000" pitchFamily="2" charset="0"/>
                      </a:endParaRPr>
                    </a:p>
                    <a:p>
                      <a:pPr marL="0" marR="0" lvl="0" indent="0" algn="l" defTabSz="514350" rtl="0" eaLnBrk="1" fontAlgn="auto" latinLnBrk="0" hangingPunct="1">
                        <a:lnSpc>
                          <a:spcPct val="100000"/>
                        </a:lnSpc>
                        <a:spcBef>
                          <a:spcPts val="0"/>
                        </a:spcBef>
                        <a:spcAft>
                          <a:spcPts val="0"/>
                        </a:spcAft>
                        <a:buClrTx/>
                        <a:buSzTx/>
                        <a:buFontTx/>
                        <a:buNone/>
                        <a:tabLst/>
                        <a:defRPr/>
                      </a:pPr>
                      <a:r>
                        <a:rPr lang="fi-FI" sz="600" dirty="0">
                          <a:latin typeface="+mn-lt"/>
                        </a:rPr>
                        <a:t>Työnantajien varovaisuus uuden teknologian käyttöönotossa, vähäinen palaute ja se, että osaamisen kehittäminen jää yksin freelancerin vastuulle. Hän kokee, ettei freelancerina ole riittävästi mukana yhteisessä kehittämisessä. Hän toivoisi, että </a:t>
                      </a:r>
                      <a:r>
                        <a:rPr lang="fi-FI" sz="600" b="0" i="0" kern="1200" dirty="0">
                          <a:solidFill>
                            <a:schemeClr val="tx1"/>
                          </a:solidFill>
                          <a:effectLst/>
                          <a:latin typeface="+mn-lt"/>
                          <a:ea typeface="+mn-ea"/>
                          <a:cs typeface="+mn-cs"/>
                        </a:rPr>
                        <a:t>myös riviteknikoilla olisi ääntä päätöksenteossa.</a:t>
                      </a:r>
                      <a:endParaRPr lang="fi-FI" sz="600" dirty="0">
                        <a:latin typeface="+mn-lt"/>
                      </a:endParaRPr>
                    </a:p>
                    <a:p>
                      <a:endParaRPr lang="fi-FI" sz="600" dirty="0">
                        <a:latin typeface="Roboto" panose="02000000000000000000" pitchFamily="2" charset="0"/>
                        <a:ea typeface="Roboto" panose="02000000000000000000" pitchFamily="2" charset="0"/>
                        <a:cs typeface="Roboto" panose="02000000000000000000" pitchFamily="2" charset="0"/>
                      </a:endParaRPr>
                    </a:p>
                  </a:txBody>
                  <a:tcPr marL="51435" marR="51435" marT="25718" marB="25718"/>
                </a:tc>
                <a:extLst>
                  <a:ext uri="{0D108BD9-81ED-4DB2-BD59-A6C34878D82A}">
                    <a16:rowId xmlns:a16="http://schemas.microsoft.com/office/drawing/2014/main" val="136125205"/>
                  </a:ext>
                </a:extLst>
              </a:tr>
            </a:tbl>
          </a:graphicData>
        </a:graphic>
      </p:graphicFrame>
      <p:sp>
        <p:nvSpPr>
          <p:cNvPr id="8" name="Speech Bubble: Rectangle 7">
            <a:extLst>
              <a:ext uri="{FF2B5EF4-FFF2-40B4-BE49-F238E27FC236}">
                <a16:creationId xmlns:a16="http://schemas.microsoft.com/office/drawing/2014/main" id="{A551DB42-03B7-B372-A7F1-71EA8BF7A1A9}"/>
              </a:ext>
            </a:extLst>
          </p:cNvPr>
          <p:cNvSpPr/>
          <p:nvPr/>
        </p:nvSpPr>
        <p:spPr>
          <a:xfrm>
            <a:off x="566583" y="1668502"/>
            <a:ext cx="971817" cy="718131"/>
          </a:xfrm>
          <a:prstGeom prst="wedgeRectCallou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514350"/>
            <a:endParaRPr lang="fi-FI" sz="1013">
              <a:solidFill>
                <a:prstClr val="white"/>
              </a:solidFill>
              <a:latin typeface="Aptos" panose="02110004020202020204"/>
            </a:endParaRPr>
          </a:p>
        </p:txBody>
      </p:sp>
      <p:sp>
        <p:nvSpPr>
          <p:cNvPr id="9" name="TextBox 8">
            <a:extLst>
              <a:ext uri="{FF2B5EF4-FFF2-40B4-BE49-F238E27FC236}">
                <a16:creationId xmlns:a16="http://schemas.microsoft.com/office/drawing/2014/main" id="{EB75FCCD-CA11-7C80-AC93-E02F7757A9EC}"/>
              </a:ext>
            </a:extLst>
          </p:cNvPr>
          <p:cNvSpPr txBox="1"/>
          <p:nvPr/>
        </p:nvSpPr>
        <p:spPr>
          <a:xfrm>
            <a:off x="411284" y="228674"/>
            <a:ext cx="4200525" cy="300082"/>
          </a:xfrm>
          <a:prstGeom prst="rect">
            <a:avLst/>
          </a:prstGeom>
          <a:noFill/>
        </p:spPr>
        <p:txBody>
          <a:bodyPr wrap="square" lIns="91440" tIns="45720" rIns="91440" bIns="45720" rtlCol="0" anchor="t">
            <a:spAutoFit/>
          </a:bodyPr>
          <a:lstStyle/>
          <a:p>
            <a:pPr defTabSz="514350"/>
            <a:r>
              <a:rPr lang="fi-FI" sz="1350" b="1" dirty="0">
                <a:solidFill>
                  <a:prstClr val="black"/>
                </a:solidFill>
                <a:ea typeface="Roboto"/>
                <a:cs typeface="Roboto"/>
              </a:rPr>
              <a:t>Työntekijäprofiilin nimi:</a:t>
            </a:r>
            <a:r>
              <a:rPr lang="fi-FI" sz="1000" dirty="0">
                <a:solidFill>
                  <a:prstClr val="black"/>
                </a:solidFill>
              </a:rPr>
              <a:t> </a:t>
            </a:r>
          </a:p>
        </p:txBody>
      </p:sp>
      <p:pic>
        <p:nvPicPr>
          <p:cNvPr id="2" name="Kuva 1">
            <a:extLst>
              <a:ext uri="{FF2B5EF4-FFF2-40B4-BE49-F238E27FC236}">
                <a16:creationId xmlns:a16="http://schemas.microsoft.com/office/drawing/2014/main" id="{B07EC84D-A8E9-8C54-C479-A0401B40FEC2}"/>
              </a:ext>
            </a:extLst>
          </p:cNvPr>
          <p:cNvPicPr>
            <a:picLocks noChangeAspect="1"/>
          </p:cNvPicPr>
          <p:nvPr/>
        </p:nvPicPr>
        <p:blipFill>
          <a:blip r:embed="rId2">
            <a:extLst>
              <a:ext uri="{28A0092B-C50C-407E-A947-70E740481C1C}">
                <a14:useLocalDpi xmlns:a14="http://schemas.microsoft.com/office/drawing/2010/main" val="0"/>
              </a:ext>
            </a:extLst>
          </a:blip>
          <a:srcRect t="12726" b="12726"/>
          <a:stretch/>
        </p:blipFill>
        <p:spPr>
          <a:xfrm>
            <a:off x="590104" y="661831"/>
            <a:ext cx="831430" cy="805696"/>
          </a:xfrm>
          <a:prstGeom prst="rect">
            <a:avLst/>
          </a:prstGeom>
        </p:spPr>
      </p:pic>
      <p:sp>
        <p:nvSpPr>
          <p:cNvPr id="4" name="TextBox 3">
            <a:extLst>
              <a:ext uri="{FF2B5EF4-FFF2-40B4-BE49-F238E27FC236}">
                <a16:creationId xmlns:a16="http://schemas.microsoft.com/office/drawing/2014/main" id="{8B829880-35DD-2655-CB50-D62EDA751606}"/>
              </a:ext>
            </a:extLst>
          </p:cNvPr>
          <p:cNvSpPr txBox="1"/>
          <p:nvPr/>
        </p:nvSpPr>
        <p:spPr>
          <a:xfrm>
            <a:off x="504591" y="3680638"/>
            <a:ext cx="5888097" cy="6052747"/>
          </a:xfrm>
          <a:prstGeom prst="rect">
            <a:avLst/>
          </a:prstGeom>
          <a:noFill/>
        </p:spPr>
        <p:txBody>
          <a:bodyPr wrap="square">
            <a:spAutoFit/>
          </a:bodyPr>
          <a:lstStyle/>
          <a:p>
            <a:pPr algn="l" rtl="0" fontAlgn="base">
              <a:lnSpc>
                <a:spcPts val="1552"/>
              </a:lnSpc>
              <a:spcAft>
                <a:spcPts val="800"/>
              </a:spcAft>
              <a:buNone/>
            </a:pPr>
            <a:r>
              <a:rPr lang="fi-FI" sz="1800" b="1" i="0" dirty="0">
                <a:solidFill>
                  <a:srgbClr val="000000"/>
                </a:solidFill>
                <a:effectLst/>
                <a:latin typeface="Aptos" panose="020B0004020202020204" pitchFamily="34" charset="0"/>
              </a:rPr>
              <a:t>Freelancer-teknikko Janne</a:t>
            </a:r>
            <a:r>
              <a:rPr lang="fi-FI" sz="1800" b="0" i="0" dirty="0">
                <a:solidFill>
                  <a:srgbClr val="000000"/>
                </a:solidFill>
                <a:effectLst/>
                <a:latin typeface="Aptos" panose="020B0004020202020204" pitchFamily="34" charset="0"/>
              </a:rPr>
              <a:t> </a:t>
            </a:r>
            <a:endParaRPr lang="fi-FI" b="0" i="0" dirty="0">
              <a:solidFill>
                <a:srgbClr val="000000"/>
              </a:solidFill>
              <a:effectLst/>
              <a:latin typeface="Segoe UI" panose="020B0502040204020203" pitchFamily="34" charset="0"/>
            </a:endParaRPr>
          </a:p>
          <a:p>
            <a:pPr algn="l" rtl="0" fontAlgn="base">
              <a:lnSpc>
                <a:spcPts val="1552"/>
              </a:lnSpc>
              <a:spcAft>
                <a:spcPts val="800"/>
              </a:spcAft>
              <a:buNone/>
            </a:pPr>
            <a:r>
              <a:rPr lang="fi-FI" sz="1800" b="0" i="0" u="sng" dirty="0">
                <a:solidFill>
                  <a:srgbClr val="000000"/>
                </a:solidFill>
                <a:effectLst/>
                <a:latin typeface="Aptos" panose="020B0004020202020204" pitchFamily="34" charset="0"/>
              </a:rPr>
              <a:t>Taustaa ja vahvuudet</a:t>
            </a:r>
            <a:r>
              <a:rPr lang="fi-FI" sz="1800" b="0" i="0" dirty="0">
                <a:solidFill>
                  <a:srgbClr val="000000"/>
                </a:solidFill>
                <a:effectLst/>
                <a:latin typeface="Aptos" panose="020B0004020202020204" pitchFamily="34" charset="0"/>
              </a:rPr>
              <a:t> </a:t>
            </a:r>
            <a:endParaRPr lang="fi-FI" b="0" i="0" dirty="0">
              <a:solidFill>
                <a:srgbClr val="000000"/>
              </a:solidFill>
              <a:effectLst/>
              <a:latin typeface="Segoe UI" panose="020B0502040204020203" pitchFamily="34" charset="0"/>
            </a:endParaRPr>
          </a:p>
          <a:p>
            <a:pPr algn="l" rtl="0" fontAlgn="base">
              <a:lnSpc>
                <a:spcPts val="1552"/>
              </a:lnSpc>
              <a:spcAft>
                <a:spcPts val="800"/>
              </a:spcAft>
              <a:buNone/>
            </a:pPr>
            <a:r>
              <a:rPr lang="fi-FI" sz="1800" b="0" i="0" dirty="0">
                <a:solidFill>
                  <a:srgbClr val="000000"/>
                </a:solidFill>
                <a:effectLst/>
                <a:latin typeface="Aptos" panose="020B0004020202020204" pitchFamily="34" charset="0"/>
              </a:rPr>
              <a:t>Janne on 39-vuotias freelancer-teknikko. Hän työskentelee tapahtumien teknisessä toteutuksessa, ääni-, valo- ja videotekniikan parissa. Hän asuu yksin ja liikkuu paljon työn perässä. Janne on utelias, rauhallinen ja teknisesti taitava. Hän seuraa oman alansa kehitystä tiiviisti. Janne on luotettava ja nopea oppimaan.  </a:t>
            </a:r>
            <a:endParaRPr lang="fi-FI" b="0" i="0" dirty="0">
              <a:solidFill>
                <a:srgbClr val="000000"/>
              </a:solidFill>
              <a:effectLst/>
              <a:latin typeface="Segoe UI" panose="020B0502040204020203" pitchFamily="34" charset="0"/>
            </a:endParaRPr>
          </a:p>
          <a:p>
            <a:pPr algn="l" rtl="0" fontAlgn="base">
              <a:lnSpc>
                <a:spcPts val="1552"/>
              </a:lnSpc>
              <a:spcAft>
                <a:spcPts val="800"/>
              </a:spcAft>
              <a:buNone/>
            </a:pPr>
            <a:r>
              <a:rPr lang="fi-FI" sz="1800" b="0" i="0" u="sng" dirty="0">
                <a:solidFill>
                  <a:srgbClr val="000000"/>
                </a:solidFill>
                <a:effectLst/>
                <a:latin typeface="Aptos" panose="020B0004020202020204" pitchFamily="34" charset="0"/>
              </a:rPr>
              <a:t>Toiveet merkityksellisen työntekijäkokemuksen kannalta</a:t>
            </a:r>
            <a:r>
              <a:rPr lang="fi-FI" sz="1800" b="0" i="0" dirty="0">
                <a:solidFill>
                  <a:srgbClr val="000000"/>
                </a:solidFill>
                <a:effectLst/>
                <a:latin typeface="Aptos" panose="020B0004020202020204" pitchFamily="34" charset="0"/>
              </a:rPr>
              <a:t> </a:t>
            </a:r>
            <a:endParaRPr lang="fi-FI" b="0" i="0" dirty="0">
              <a:solidFill>
                <a:srgbClr val="000000"/>
              </a:solidFill>
              <a:effectLst/>
              <a:latin typeface="Segoe UI" panose="020B0502040204020203" pitchFamily="34" charset="0"/>
            </a:endParaRPr>
          </a:p>
          <a:p>
            <a:pPr algn="l" rtl="0" fontAlgn="base">
              <a:lnSpc>
                <a:spcPts val="1552"/>
              </a:lnSpc>
              <a:spcAft>
                <a:spcPts val="800"/>
              </a:spcAft>
              <a:buNone/>
            </a:pPr>
            <a:r>
              <a:rPr lang="fi-FI" sz="1800" b="0" i="0" dirty="0">
                <a:solidFill>
                  <a:srgbClr val="000000"/>
                </a:solidFill>
                <a:effectLst/>
                <a:latin typeface="Aptos" panose="020B0004020202020204" pitchFamily="34" charset="0"/>
              </a:rPr>
              <a:t>Jannea innostaa teknisen tapahtumatuotannon parissa mahdollisuus oppia koko ajan uutta, käyttää uusia digiratkaisuja ja olla osa toimivaa tiimiä. Työssään hän saa seurata läheltä teknologista kehitystä ja voi yhdistää intohimonsa, harrastuneisuutensa tekniikkaan ja ammatillisen itsensä haastamisen. Hänelle on tärkeää kokea arvostusta ja saada vaikuttaa omaan työhönsä, sen sisältöön ja sitä koskeviin päätöksiin. </a:t>
            </a:r>
            <a:endParaRPr lang="fi-FI" b="0" i="0" dirty="0">
              <a:solidFill>
                <a:srgbClr val="000000"/>
              </a:solidFill>
              <a:effectLst/>
              <a:latin typeface="Segoe UI" panose="020B0502040204020203" pitchFamily="34" charset="0"/>
            </a:endParaRPr>
          </a:p>
          <a:p>
            <a:pPr algn="l" rtl="0" fontAlgn="base">
              <a:lnSpc>
                <a:spcPts val="1552"/>
              </a:lnSpc>
              <a:spcAft>
                <a:spcPts val="800"/>
              </a:spcAft>
              <a:buNone/>
            </a:pPr>
            <a:r>
              <a:rPr lang="fi-FI" sz="1800" b="0" i="0" u="sng" dirty="0">
                <a:solidFill>
                  <a:srgbClr val="000000"/>
                </a:solidFill>
                <a:effectLst/>
                <a:latin typeface="Aptos" panose="020B0004020202020204" pitchFamily="34" charset="0"/>
              </a:rPr>
              <a:t>Työhön liittyviä haasteita</a:t>
            </a:r>
            <a:r>
              <a:rPr lang="fi-FI" sz="1800" b="0" i="0" dirty="0">
                <a:solidFill>
                  <a:srgbClr val="000000"/>
                </a:solidFill>
                <a:effectLst/>
                <a:latin typeface="Aptos" panose="020B0004020202020204" pitchFamily="34" charset="0"/>
              </a:rPr>
              <a:t> </a:t>
            </a:r>
            <a:endParaRPr lang="fi-FI" b="0" i="0" dirty="0">
              <a:solidFill>
                <a:srgbClr val="000000"/>
              </a:solidFill>
              <a:effectLst/>
              <a:latin typeface="Segoe UI" panose="020B0502040204020203" pitchFamily="34" charset="0"/>
            </a:endParaRPr>
          </a:p>
          <a:p>
            <a:pPr algn="l" rtl="0" fontAlgn="base">
              <a:lnSpc>
                <a:spcPts val="1552"/>
              </a:lnSpc>
              <a:spcAft>
                <a:spcPts val="800"/>
              </a:spcAft>
              <a:buNone/>
            </a:pPr>
            <a:r>
              <a:rPr lang="fi-FI" sz="1800" b="0" i="0" dirty="0">
                <a:solidFill>
                  <a:srgbClr val="000000"/>
                </a:solidFill>
                <a:effectLst/>
                <a:latin typeface="Aptos" panose="020B0004020202020204" pitchFamily="34" charset="0"/>
              </a:rPr>
              <a:t>Freelancerina hän ei saa riittävästi ääntään kuuluviin, eikä hänen osaamistaan hyödynnetä täysipainoisesti. Hän haluaisi, että asiakkaat ja työnantajat kokeilisivat rohkeammin uutta teknologiaa ja ottaisivat sitä rohkeammin käyttöön. Hän kokee irrallisuutta. Hän haluaisi olla enempi mukana yhteisessä kehittämisessä. Hän toivoisi myös saavansa enemmän palautetta ja tukea työnsä kehittämiseen.   </a:t>
            </a:r>
            <a:endParaRPr lang="fi-FI" b="0" i="0" dirty="0">
              <a:solidFill>
                <a:srgbClr val="000000"/>
              </a:solidFill>
              <a:effectLst/>
              <a:latin typeface="Segoe UI" panose="020B0502040204020203" pitchFamily="34" charset="0"/>
            </a:endParaRPr>
          </a:p>
        </p:txBody>
      </p:sp>
    </p:spTree>
    <p:extLst>
      <p:ext uri="{BB962C8B-B14F-4D97-AF65-F5344CB8AC3E}">
        <p14:creationId xmlns:p14="http://schemas.microsoft.com/office/powerpoint/2010/main" val="34321596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436C15-C45C-EE41-5197-4FA83CB38A56}"/>
            </a:ext>
          </a:extLst>
        </p:cNvPr>
        <p:cNvGrpSpPr/>
        <p:nvPr/>
      </p:nvGrpSpPr>
      <p:grpSpPr>
        <a:xfrm>
          <a:off x="0" y="0"/>
          <a:ext cx="0" cy="0"/>
          <a:chOff x="0" y="0"/>
          <a:chExt cx="0" cy="0"/>
        </a:xfrm>
      </p:grpSpPr>
      <p:graphicFrame>
        <p:nvGraphicFramePr>
          <p:cNvPr id="6" name="Content Placeholder 5">
            <a:extLst>
              <a:ext uri="{FF2B5EF4-FFF2-40B4-BE49-F238E27FC236}">
                <a16:creationId xmlns:a16="http://schemas.microsoft.com/office/drawing/2014/main" id="{6D68F09E-DF8B-D7AD-3665-E4117FE299FE}"/>
              </a:ext>
            </a:extLst>
          </p:cNvPr>
          <p:cNvGraphicFramePr>
            <a:graphicFrameLocks noGrp="1"/>
          </p:cNvGraphicFramePr>
          <p:nvPr>
            <p:ph idx="1"/>
            <p:extLst>
              <p:ext uri="{D42A27DB-BD31-4B8C-83A1-F6EECF244321}">
                <p14:modId xmlns:p14="http://schemas.microsoft.com/office/powerpoint/2010/main" val="959769927"/>
              </p:ext>
            </p:extLst>
          </p:nvPr>
        </p:nvGraphicFramePr>
        <p:xfrm>
          <a:off x="504591" y="472697"/>
          <a:ext cx="5841548" cy="2969760"/>
        </p:xfrm>
        <a:graphic>
          <a:graphicData uri="http://schemas.openxmlformats.org/drawingml/2006/table">
            <a:tbl>
              <a:tblPr firstRow="1" bandRow="1">
                <a:tableStyleId>{5940675A-B579-460E-94D1-54222C63F5DA}</a:tableStyleId>
              </a:tblPr>
              <a:tblGrid>
                <a:gridCol w="1022577">
                  <a:extLst>
                    <a:ext uri="{9D8B030D-6E8A-4147-A177-3AD203B41FA5}">
                      <a16:colId xmlns:a16="http://schemas.microsoft.com/office/drawing/2014/main" val="2164300069"/>
                    </a:ext>
                  </a:extLst>
                </a:gridCol>
                <a:gridCol w="2335377">
                  <a:extLst>
                    <a:ext uri="{9D8B030D-6E8A-4147-A177-3AD203B41FA5}">
                      <a16:colId xmlns:a16="http://schemas.microsoft.com/office/drawing/2014/main" val="1881624066"/>
                    </a:ext>
                  </a:extLst>
                </a:gridCol>
                <a:gridCol w="2483594">
                  <a:extLst>
                    <a:ext uri="{9D8B030D-6E8A-4147-A177-3AD203B41FA5}">
                      <a16:colId xmlns:a16="http://schemas.microsoft.com/office/drawing/2014/main" val="4227855355"/>
                    </a:ext>
                  </a:extLst>
                </a:gridCol>
              </a:tblGrid>
              <a:tr h="989920">
                <a:tc>
                  <a:txBody>
                    <a:bodyPr/>
                    <a:lstStyle/>
                    <a:p>
                      <a:r>
                        <a:rPr lang="fi-FI" sz="600" dirty="0">
                          <a:latin typeface="Roboto" panose="02000000000000000000" pitchFamily="2" charset="0"/>
                          <a:ea typeface="Roboto" panose="02000000000000000000" pitchFamily="2" charset="0"/>
                          <a:cs typeface="Roboto" panose="02000000000000000000" pitchFamily="2" charset="0"/>
                        </a:rPr>
                        <a:t>Kuva</a:t>
                      </a:r>
                    </a:p>
                  </a:txBody>
                  <a:tcPr marL="51435" marR="51435" marT="25718" marB="25718"/>
                </a:tc>
                <a:tc>
                  <a:txBody>
                    <a:bodyPr/>
                    <a:lstStyle/>
                    <a:p>
                      <a:r>
                        <a:rPr lang="fi-FI" sz="600" dirty="0">
                          <a:latin typeface="Roboto" panose="02000000000000000000" pitchFamily="2" charset="0"/>
                          <a:ea typeface="Roboto" panose="02000000000000000000" pitchFamily="2" charset="0"/>
                          <a:cs typeface="Roboto" panose="02000000000000000000" pitchFamily="2" charset="0"/>
                        </a:rPr>
                        <a:t>1. </a:t>
                      </a:r>
                      <a:r>
                        <a:rPr lang="fi-FI" sz="600" b="0" i="0" u="none" strike="noStrike" kern="1200" dirty="0">
                          <a:solidFill>
                            <a:schemeClr val="tx1"/>
                          </a:solidFill>
                          <a:effectLst/>
                          <a:latin typeface="Roboto" panose="02000000000000000000" pitchFamily="2" charset="0"/>
                          <a:ea typeface="Roboto" panose="02000000000000000000" pitchFamily="2" charset="0"/>
                          <a:cs typeface="Roboto" panose="02000000000000000000" pitchFamily="2" charset="0"/>
                        </a:rPr>
                        <a:t>Kuka hän on?</a:t>
                      </a:r>
                      <a:endParaRPr lang="fi-FI" sz="600" dirty="0">
                        <a:latin typeface="Roboto" panose="02000000000000000000" pitchFamily="2" charset="0"/>
                        <a:ea typeface="Roboto" panose="02000000000000000000" pitchFamily="2" charset="0"/>
                        <a:cs typeface="Roboto" panose="02000000000000000000" pitchFamily="2" charset="0"/>
                      </a:endParaRPr>
                    </a:p>
                  </a:txBody>
                  <a:tcPr marL="51435" marR="51435" marT="25718" marB="25718"/>
                </a:tc>
                <a:tc>
                  <a:txBody>
                    <a:bodyPr/>
                    <a:lstStyle/>
                    <a:p>
                      <a:r>
                        <a:rPr lang="fi-FI" sz="600" dirty="0">
                          <a:latin typeface="Roboto" panose="02000000000000000000" pitchFamily="2" charset="0"/>
                          <a:ea typeface="Roboto" panose="02000000000000000000" pitchFamily="2" charset="0"/>
                          <a:cs typeface="Roboto" panose="02000000000000000000" pitchFamily="2" charset="0"/>
                        </a:rPr>
                        <a:t>2. </a:t>
                      </a:r>
                      <a:r>
                        <a:rPr lang="fi-FI" sz="600" b="0" i="0" u="none" strike="noStrike" kern="1200" dirty="0">
                          <a:solidFill>
                            <a:schemeClr val="tx1"/>
                          </a:solidFill>
                          <a:effectLst/>
                          <a:latin typeface="Roboto" panose="02000000000000000000" pitchFamily="2" charset="0"/>
                          <a:ea typeface="Roboto" panose="02000000000000000000" pitchFamily="2" charset="0"/>
                          <a:cs typeface="Roboto" panose="02000000000000000000" pitchFamily="2" charset="0"/>
                        </a:rPr>
                        <a:t>Kuka hän on työssä?</a:t>
                      </a:r>
                      <a:r>
                        <a:rPr lang="fi-FI" sz="600" b="0" i="0" kern="1200" dirty="0">
                          <a:solidFill>
                            <a:schemeClr val="tx1"/>
                          </a:solidFill>
                          <a:effectLst/>
                          <a:latin typeface="Roboto" panose="02000000000000000000" pitchFamily="2" charset="0"/>
                          <a:ea typeface="Roboto" panose="02000000000000000000" pitchFamily="2" charset="0"/>
                          <a:cs typeface="Roboto" panose="02000000000000000000" pitchFamily="2" charset="0"/>
                        </a:rPr>
                        <a:t>​</a:t>
                      </a:r>
                      <a:endParaRPr lang="fi-FI" sz="600" dirty="0">
                        <a:latin typeface="Roboto" panose="02000000000000000000" pitchFamily="2" charset="0"/>
                        <a:ea typeface="Roboto" panose="02000000000000000000" pitchFamily="2" charset="0"/>
                        <a:cs typeface="Roboto" panose="02000000000000000000" pitchFamily="2" charset="0"/>
                      </a:endParaRPr>
                    </a:p>
                  </a:txBody>
                  <a:tcPr marL="51435" marR="51435" marT="25718" marB="25718"/>
                </a:tc>
                <a:extLst>
                  <a:ext uri="{0D108BD9-81ED-4DB2-BD59-A6C34878D82A}">
                    <a16:rowId xmlns:a16="http://schemas.microsoft.com/office/drawing/2014/main" val="1060397673"/>
                  </a:ext>
                </a:extLst>
              </a:tr>
              <a:tr h="989920">
                <a:tc>
                  <a:txBody>
                    <a:bodyPr/>
                    <a:lstStyle/>
                    <a:p>
                      <a:r>
                        <a:rPr lang="fi-FI" sz="600" dirty="0">
                          <a:latin typeface="Roboto" panose="02000000000000000000" pitchFamily="2" charset="0"/>
                          <a:ea typeface="Roboto" panose="02000000000000000000" pitchFamily="2" charset="0"/>
                          <a:cs typeface="Roboto" panose="02000000000000000000" pitchFamily="2" charset="0"/>
                        </a:rPr>
                        <a:t>Sitaatti</a:t>
                      </a:r>
                    </a:p>
                    <a:p>
                      <a:r>
                        <a:rPr lang="fi-FI" sz="600" b="0" i="0" kern="1200" dirty="0">
                          <a:solidFill>
                            <a:schemeClr val="tx1"/>
                          </a:solidFill>
                          <a:effectLst/>
                          <a:latin typeface="Roboto" panose="02000000000000000000" pitchFamily="2" charset="0"/>
                          <a:ea typeface="Roboto" panose="02000000000000000000" pitchFamily="2" charset="0"/>
                          <a:cs typeface="Roboto" panose="02000000000000000000" pitchFamily="2" charset="0"/>
                        </a:rPr>
                        <a:t> </a:t>
                      </a:r>
                      <a:endParaRPr lang="fi-FI" sz="600" dirty="0">
                        <a:latin typeface="Roboto" panose="02000000000000000000" pitchFamily="2" charset="0"/>
                        <a:ea typeface="Roboto" panose="02000000000000000000" pitchFamily="2" charset="0"/>
                        <a:cs typeface="Roboto" panose="02000000000000000000" pitchFamily="2" charset="0"/>
                      </a:endParaRPr>
                    </a:p>
                  </a:txBody>
                  <a:tcPr marL="51435" marR="51435" marT="25718" marB="25718"/>
                </a:tc>
                <a:tc>
                  <a:txBody>
                    <a:bodyPr/>
                    <a:lstStyle/>
                    <a:p>
                      <a:r>
                        <a:rPr lang="fi-FI" sz="600" dirty="0">
                          <a:latin typeface="Roboto" panose="02000000000000000000" pitchFamily="2" charset="0"/>
                          <a:ea typeface="Roboto" panose="02000000000000000000" pitchFamily="2" charset="0"/>
                          <a:cs typeface="Roboto" panose="02000000000000000000" pitchFamily="2" charset="0"/>
                        </a:rPr>
                        <a:t>3. </a:t>
                      </a:r>
                      <a:r>
                        <a:rPr lang="fi-FI" sz="600" b="0" i="0" u="none" strike="noStrike" kern="1200" dirty="0">
                          <a:solidFill>
                            <a:schemeClr val="tx1"/>
                          </a:solidFill>
                          <a:effectLst/>
                          <a:latin typeface="Roboto" panose="02000000000000000000" pitchFamily="2" charset="0"/>
                          <a:ea typeface="Roboto" panose="02000000000000000000" pitchFamily="2" charset="0"/>
                          <a:cs typeface="Roboto" panose="02000000000000000000" pitchFamily="2" charset="0"/>
                        </a:rPr>
                        <a:t>Luonne ja mielenkiinnonkohteet? </a:t>
                      </a:r>
                      <a:endParaRPr lang="fi-FI" sz="600" dirty="0">
                        <a:latin typeface="Roboto" panose="02000000000000000000" pitchFamily="2" charset="0"/>
                        <a:ea typeface="Roboto" panose="02000000000000000000" pitchFamily="2" charset="0"/>
                        <a:cs typeface="Roboto" panose="02000000000000000000" pitchFamily="2" charset="0"/>
                      </a:endParaRPr>
                    </a:p>
                  </a:txBody>
                  <a:tcPr marL="51435" marR="51435" marT="25718" marB="25718"/>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i-FI" sz="600" dirty="0">
                          <a:latin typeface="Roboto" panose="02000000000000000000" pitchFamily="2" charset="0"/>
                          <a:ea typeface="Roboto" panose="02000000000000000000" pitchFamily="2" charset="0"/>
                          <a:cs typeface="Roboto" panose="02000000000000000000" pitchFamily="2" charset="0"/>
                        </a:rPr>
                        <a:t>4. </a:t>
                      </a:r>
                      <a:r>
                        <a:rPr lang="fi-FI" sz="600" b="0" i="0" u="none" strike="noStrike" kern="1200" dirty="0">
                          <a:solidFill>
                            <a:schemeClr val="tx1"/>
                          </a:solidFill>
                          <a:effectLst/>
                          <a:latin typeface="Roboto" panose="02000000000000000000" pitchFamily="2" charset="0"/>
                          <a:ea typeface="Roboto" panose="02000000000000000000" pitchFamily="2" charset="0"/>
                          <a:cs typeface="Roboto" panose="02000000000000000000" pitchFamily="2" charset="0"/>
                        </a:rPr>
                        <a:t>Miten hän suhtautuu työhönsä?</a:t>
                      </a:r>
                      <a:r>
                        <a:rPr lang="fi-FI" sz="600" b="0" i="0" kern="1200" dirty="0">
                          <a:solidFill>
                            <a:schemeClr val="tx1"/>
                          </a:solidFill>
                          <a:effectLst/>
                          <a:latin typeface="Roboto" panose="02000000000000000000" pitchFamily="2" charset="0"/>
                          <a:ea typeface="Roboto" panose="02000000000000000000" pitchFamily="2" charset="0"/>
                          <a:cs typeface="Roboto" panose="02000000000000000000" pitchFamily="2" charset="0"/>
                        </a:rPr>
                        <a:t>​</a:t>
                      </a:r>
                    </a:p>
                    <a:p>
                      <a:endParaRPr lang="fi-FI" sz="600" dirty="0">
                        <a:latin typeface="Roboto" panose="02000000000000000000" pitchFamily="2" charset="0"/>
                        <a:ea typeface="Roboto" panose="02000000000000000000" pitchFamily="2" charset="0"/>
                        <a:cs typeface="Roboto" panose="02000000000000000000" pitchFamily="2" charset="0"/>
                      </a:endParaRPr>
                    </a:p>
                  </a:txBody>
                  <a:tcPr marL="51435" marR="51435" marT="25718" marB="25718"/>
                </a:tc>
                <a:extLst>
                  <a:ext uri="{0D108BD9-81ED-4DB2-BD59-A6C34878D82A}">
                    <a16:rowId xmlns:a16="http://schemas.microsoft.com/office/drawing/2014/main" val="2910912618"/>
                  </a:ext>
                </a:extLst>
              </a:tr>
              <a:tr h="989920">
                <a:tc gridSpan="2">
                  <a:txBody>
                    <a:bodyPr/>
                    <a:lstStyle/>
                    <a:p>
                      <a:r>
                        <a:rPr lang="fi-FI" sz="600" dirty="0">
                          <a:latin typeface="Roboto" panose="02000000000000000000" pitchFamily="2" charset="0"/>
                          <a:ea typeface="Roboto" panose="02000000000000000000" pitchFamily="2" charset="0"/>
                          <a:cs typeface="Roboto" panose="02000000000000000000" pitchFamily="2" charset="0"/>
                        </a:rPr>
                        <a:t>5. </a:t>
                      </a:r>
                      <a:r>
                        <a:rPr lang="fi-FI" sz="600" b="0" i="0" u="none" strike="noStrike" kern="1200" dirty="0">
                          <a:solidFill>
                            <a:schemeClr val="tx1"/>
                          </a:solidFill>
                          <a:effectLst/>
                          <a:latin typeface="Roboto" panose="02000000000000000000" pitchFamily="2" charset="0"/>
                          <a:ea typeface="Roboto" panose="02000000000000000000" pitchFamily="2" charset="0"/>
                          <a:cs typeface="Roboto" panose="02000000000000000000" pitchFamily="2" charset="0"/>
                        </a:rPr>
                        <a:t>Mikä häntä motivoi ja on hänelle työssä merkityksellistä?</a:t>
                      </a:r>
                      <a:endParaRPr lang="fi-FI" sz="600" dirty="0">
                        <a:latin typeface="Roboto" panose="02000000000000000000" pitchFamily="2" charset="0"/>
                        <a:ea typeface="Roboto" panose="02000000000000000000" pitchFamily="2" charset="0"/>
                        <a:cs typeface="Roboto" panose="02000000000000000000" pitchFamily="2" charset="0"/>
                      </a:endParaRPr>
                    </a:p>
                  </a:txBody>
                  <a:tcPr marL="51435" marR="51435" marT="25718" marB="25718"/>
                </a:tc>
                <a:tc hMerge="1">
                  <a:txBody>
                    <a:bodyPr/>
                    <a:lstStyle/>
                    <a:p>
                      <a:endParaRPr lang="fi-FI"/>
                    </a:p>
                  </a:txBody>
                  <a:tcPr/>
                </a:tc>
                <a:tc>
                  <a:txBody>
                    <a:bodyPr/>
                    <a:lstStyle/>
                    <a:p>
                      <a:r>
                        <a:rPr lang="fi-FI" sz="600" dirty="0">
                          <a:latin typeface="Roboto" panose="02000000000000000000" pitchFamily="2" charset="0"/>
                          <a:ea typeface="Roboto" panose="02000000000000000000" pitchFamily="2" charset="0"/>
                          <a:cs typeface="Roboto" panose="02000000000000000000" pitchFamily="2" charset="0"/>
                        </a:rPr>
                        <a:t>6. </a:t>
                      </a:r>
                      <a:r>
                        <a:rPr lang="fi-FI" sz="600" b="0" i="0" u="none" strike="noStrike" kern="1200" dirty="0">
                          <a:solidFill>
                            <a:schemeClr val="tx1"/>
                          </a:solidFill>
                          <a:effectLst/>
                          <a:latin typeface="Roboto" panose="02000000000000000000" pitchFamily="2" charset="0"/>
                          <a:ea typeface="Roboto" panose="02000000000000000000" pitchFamily="2" charset="0"/>
                          <a:cs typeface="Roboto" panose="02000000000000000000" pitchFamily="2" charset="0"/>
                        </a:rPr>
                        <a:t>Mikä häntä työssä turhauttaa?</a:t>
                      </a:r>
                      <a:endParaRPr lang="fi-FI" sz="600" dirty="0">
                        <a:latin typeface="Roboto" panose="02000000000000000000" pitchFamily="2" charset="0"/>
                        <a:ea typeface="Roboto" panose="02000000000000000000" pitchFamily="2" charset="0"/>
                        <a:cs typeface="Roboto" panose="02000000000000000000" pitchFamily="2" charset="0"/>
                      </a:endParaRPr>
                    </a:p>
                  </a:txBody>
                  <a:tcPr marL="51435" marR="51435" marT="25718" marB="25718"/>
                </a:tc>
                <a:extLst>
                  <a:ext uri="{0D108BD9-81ED-4DB2-BD59-A6C34878D82A}">
                    <a16:rowId xmlns:a16="http://schemas.microsoft.com/office/drawing/2014/main" val="136125205"/>
                  </a:ext>
                </a:extLst>
              </a:tr>
            </a:tbl>
          </a:graphicData>
        </a:graphic>
      </p:graphicFrame>
      <p:sp>
        <p:nvSpPr>
          <p:cNvPr id="8" name="Speech Bubble: Rectangle 7">
            <a:extLst>
              <a:ext uri="{FF2B5EF4-FFF2-40B4-BE49-F238E27FC236}">
                <a16:creationId xmlns:a16="http://schemas.microsoft.com/office/drawing/2014/main" id="{D325509E-DA66-6D46-3F8B-F07A16502C92}"/>
              </a:ext>
            </a:extLst>
          </p:cNvPr>
          <p:cNvSpPr/>
          <p:nvPr/>
        </p:nvSpPr>
        <p:spPr>
          <a:xfrm>
            <a:off x="551405" y="1612443"/>
            <a:ext cx="932956" cy="718131"/>
          </a:xfrm>
          <a:prstGeom prst="wedgeRectCallou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514350"/>
            <a:endParaRPr lang="fi-FI" sz="1013">
              <a:solidFill>
                <a:prstClr val="white"/>
              </a:solidFill>
              <a:latin typeface="Aptos" panose="02110004020202020204"/>
            </a:endParaRPr>
          </a:p>
        </p:txBody>
      </p:sp>
      <p:sp>
        <p:nvSpPr>
          <p:cNvPr id="9" name="TextBox 8">
            <a:extLst>
              <a:ext uri="{FF2B5EF4-FFF2-40B4-BE49-F238E27FC236}">
                <a16:creationId xmlns:a16="http://schemas.microsoft.com/office/drawing/2014/main" id="{640C2C3A-E548-E947-CE8B-61342844CA1D}"/>
              </a:ext>
            </a:extLst>
          </p:cNvPr>
          <p:cNvSpPr txBox="1"/>
          <p:nvPr/>
        </p:nvSpPr>
        <p:spPr>
          <a:xfrm>
            <a:off x="504591" y="172615"/>
            <a:ext cx="4200525" cy="300082"/>
          </a:xfrm>
          <a:prstGeom prst="rect">
            <a:avLst/>
          </a:prstGeom>
          <a:noFill/>
        </p:spPr>
        <p:txBody>
          <a:bodyPr wrap="square" lIns="91440" tIns="45720" rIns="91440" bIns="45720" rtlCol="0" anchor="t">
            <a:spAutoFit/>
          </a:bodyPr>
          <a:lstStyle/>
          <a:p>
            <a:pPr defTabSz="514350"/>
            <a:r>
              <a:rPr lang="fi-FI" sz="1350" b="1" dirty="0">
                <a:solidFill>
                  <a:prstClr val="black"/>
                </a:solidFill>
                <a:ea typeface="Roboto"/>
                <a:cs typeface="Roboto"/>
              </a:rPr>
              <a:t>Työntekijäprofiilin nimi:</a:t>
            </a:r>
            <a:r>
              <a:rPr lang="fi-FI" sz="1000" dirty="0">
                <a:solidFill>
                  <a:prstClr val="black"/>
                </a:solidFill>
              </a:rPr>
              <a:t> </a:t>
            </a:r>
          </a:p>
        </p:txBody>
      </p:sp>
      <p:sp>
        <p:nvSpPr>
          <p:cNvPr id="4" name="TextBox 3">
            <a:extLst>
              <a:ext uri="{FF2B5EF4-FFF2-40B4-BE49-F238E27FC236}">
                <a16:creationId xmlns:a16="http://schemas.microsoft.com/office/drawing/2014/main" id="{183750B5-D6A4-F7C6-C050-024B6B2B2C7B}"/>
              </a:ext>
            </a:extLst>
          </p:cNvPr>
          <p:cNvSpPr txBox="1"/>
          <p:nvPr/>
        </p:nvSpPr>
        <p:spPr>
          <a:xfrm>
            <a:off x="504591" y="3680638"/>
            <a:ext cx="5888097" cy="5850128"/>
          </a:xfrm>
          <a:prstGeom prst="rect">
            <a:avLst/>
          </a:prstGeom>
          <a:noFill/>
        </p:spPr>
        <p:txBody>
          <a:bodyPr wrap="square">
            <a:spAutoFit/>
          </a:bodyPr>
          <a:lstStyle/>
          <a:p>
            <a:pPr algn="l" rtl="0" fontAlgn="base">
              <a:lnSpc>
                <a:spcPts val="1552"/>
              </a:lnSpc>
              <a:spcAft>
                <a:spcPts val="800"/>
              </a:spcAft>
              <a:buNone/>
            </a:pPr>
            <a:r>
              <a:rPr lang="fi-FI" sz="1800" b="1" i="0" dirty="0">
                <a:solidFill>
                  <a:srgbClr val="000000"/>
                </a:solidFill>
                <a:effectLst/>
                <a:latin typeface="Aptos" panose="020B0004020202020204" pitchFamily="34" charset="0"/>
              </a:rPr>
              <a:t>Työntekijäprofiili ja nimi</a:t>
            </a:r>
            <a:endParaRPr lang="fi-FI" b="0" i="0" dirty="0">
              <a:solidFill>
                <a:srgbClr val="000000"/>
              </a:solidFill>
              <a:effectLst/>
              <a:latin typeface="Segoe UI" panose="020B0502040204020203" pitchFamily="34" charset="0"/>
            </a:endParaRPr>
          </a:p>
          <a:p>
            <a:pPr algn="l" rtl="0" fontAlgn="base">
              <a:lnSpc>
                <a:spcPts val="1552"/>
              </a:lnSpc>
              <a:spcAft>
                <a:spcPts val="800"/>
              </a:spcAft>
              <a:buNone/>
            </a:pPr>
            <a:r>
              <a:rPr lang="fi-FI" sz="1800" b="0" i="0" u="sng" dirty="0">
                <a:solidFill>
                  <a:srgbClr val="000000"/>
                </a:solidFill>
                <a:effectLst/>
                <a:latin typeface="Aptos" panose="020B0004020202020204" pitchFamily="34" charset="0"/>
              </a:rPr>
              <a:t>Taustaa ja vahvuudet</a:t>
            </a:r>
            <a:r>
              <a:rPr lang="fi-FI" sz="1800" b="0" i="0" dirty="0">
                <a:solidFill>
                  <a:srgbClr val="000000"/>
                </a:solidFill>
                <a:effectLst/>
                <a:latin typeface="Aptos" panose="020B0004020202020204" pitchFamily="34" charset="0"/>
              </a:rPr>
              <a:t> </a:t>
            </a:r>
            <a:endParaRPr lang="fi-FI" b="0" i="0" dirty="0">
              <a:solidFill>
                <a:srgbClr val="000000"/>
              </a:solidFill>
              <a:effectLst/>
              <a:latin typeface="Segoe UI" panose="020B0502040204020203" pitchFamily="34" charset="0"/>
            </a:endParaRPr>
          </a:p>
          <a:p>
            <a:pPr algn="l" rtl="0" fontAlgn="base">
              <a:lnSpc>
                <a:spcPts val="1552"/>
              </a:lnSpc>
              <a:spcAft>
                <a:spcPts val="800"/>
              </a:spcAft>
              <a:buNone/>
            </a:pPr>
            <a:endParaRPr lang="fi-FI" sz="1800" b="0" i="0" dirty="0">
              <a:solidFill>
                <a:srgbClr val="000000"/>
              </a:solidFill>
              <a:effectLst/>
              <a:latin typeface="Aptos" panose="020B0004020202020204" pitchFamily="34" charset="0"/>
            </a:endParaRPr>
          </a:p>
          <a:p>
            <a:pPr algn="l" rtl="0" fontAlgn="base">
              <a:lnSpc>
                <a:spcPts val="1552"/>
              </a:lnSpc>
              <a:spcAft>
                <a:spcPts val="800"/>
              </a:spcAft>
              <a:buNone/>
            </a:pPr>
            <a:endParaRPr lang="fi-FI" u="sng" dirty="0">
              <a:solidFill>
                <a:srgbClr val="000000"/>
              </a:solidFill>
              <a:latin typeface="Aptos" panose="020B0004020202020204" pitchFamily="34" charset="0"/>
            </a:endParaRPr>
          </a:p>
          <a:p>
            <a:pPr algn="l" rtl="0" fontAlgn="base">
              <a:lnSpc>
                <a:spcPts val="1552"/>
              </a:lnSpc>
              <a:spcAft>
                <a:spcPts val="800"/>
              </a:spcAft>
              <a:buNone/>
            </a:pPr>
            <a:endParaRPr lang="fi-FI" u="sng" dirty="0">
              <a:solidFill>
                <a:srgbClr val="000000"/>
              </a:solidFill>
              <a:latin typeface="Aptos" panose="020B0004020202020204" pitchFamily="34" charset="0"/>
            </a:endParaRPr>
          </a:p>
          <a:p>
            <a:pPr algn="l" rtl="0" fontAlgn="base">
              <a:lnSpc>
                <a:spcPts val="1552"/>
              </a:lnSpc>
              <a:spcAft>
                <a:spcPts val="800"/>
              </a:spcAft>
              <a:buNone/>
            </a:pPr>
            <a:endParaRPr lang="fi-FI" sz="1800" b="0" i="0" u="sng" dirty="0">
              <a:solidFill>
                <a:srgbClr val="000000"/>
              </a:solidFill>
              <a:effectLst/>
              <a:latin typeface="Aptos" panose="020B0004020202020204" pitchFamily="34" charset="0"/>
            </a:endParaRPr>
          </a:p>
          <a:p>
            <a:pPr algn="l" rtl="0" fontAlgn="base">
              <a:lnSpc>
                <a:spcPts val="1552"/>
              </a:lnSpc>
              <a:spcAft>
                <a:spcPts val="800"/>
              </a:spcAft>
              <a:buNone/>
            </a:pPr>
            <a:endParaRPr lang="fi-FI" sz="1800" b="0" i="0" u="sng" dirty="0">
              <a:solidFill>
                <a:srgbClr val="000000"/>
              </a:solidFill>
              <a:effectLst/>
              <a:latin typeface="Aptos" panose="020B0004020202020204" pitchFamily="34" charset="0"/>
            </a:endParaRPr>
          </a:p>
          <a:p>
            <a:pPr algn="l" rtl="0" fontAlgn="base">
              <a:lnSpc>
                <a:spcPts val="1552"/>
              </a:lnSpc>
              <a:spcAft>
                <a:spcPts val="800"/>
              </a:spcAft>
              <a:buNone/>
            </a:pPr>
            <a:r>
              <a:rPr lang="fi-FI" sz="1800" b="0" i="0" u="sng" dirty="0">
                <a:solidFill>
                  <a:srgbClr val="000000"/>
                </a:solidFill>
                <a:effectLst/>
                <a:latin typeface="Aptos" panose="020B0004020202020204" pitchFamily="34" charset="0"/>
              </a:rPr>
              <a:t>Toiveet merkityksellisen työntekijäkokemuksen kannalta</a:t>
            </a:r>
            <a:r>
              <a:rPr lang="fi-FI" sz="1800" b="0" i="0" dirty="0">
                <a:solidFill>
                  <a:srgbClr val="000000"/>
                </a:solidFill>
                <a:effectLst/>
                <a:latin typeface="Aptos" panose="020B0004020202020204" pitchFamily="34" charset="0"/>
              </a:rPr>
              <a:t> </a:t>
            </a:r>
            <a:endParaRPr lang="fi-FI" b="0" i="0" dirty="0">
              <a:solidFill>
                <a:srgbClr val="000000"/>
              </a:solidFill>
              <a:effectLst/>
              <a:latin typeface="Segoe UI" panose="020B0502040204020203" pitchFamily="34" charset="0"/>
            </a:endParaRPr>
          </a:p>
          <a:p>
            <a:pPr algn="l" rtl="0" fontAlgn="base">
              <a:lnSpc>
                <a:spcPts val="1552"/>
              </a:lnSpc>
              <a:spcAft>
                <a:spcPts val="800"/>
              </a:spcAft>
              <a:buNone/>
            </a:pPr>
            <a:endParaRPr lang="fi-FI" sz="1800" b="0" i="0" u="sng" dirty="0">
              <a:solidFill>
                <a:srgbClr val="000000"/>
              </a:solidFill>
              <a:effectLst/>
              <a:latin typeface="Aptos" panose="020B0004020202020204" pitchFamily="34" charset="0"/>
            </a:endParaRPr>
          </a:p>
          <a:p>
            <a:pPr algn="l" rtl="0" fontAlgn="base">
              <a:lnSpc>
                <a:spcPts val="1552"/>
              </a:lnSpc>
              <a:spcAft>
                <a:spcPts val="800"/>
              </a:spcAft>
              <a:buNone/>
            </a:pPr>
            <a:endParaRPr lang="fi-FI" u="sng" dirty="0">
              <a:solidFill>
                <a:srgbClr val="000000"/>
              </a:solidFill>
              <a:latin typeface="Aptos" panose="020B0004020202020204" pitchFamily="34" charset="0"/>
            </a:endParaRPr>
          </a:p>
          <a:p>
            <a:pPr algn="l" rtl="0" fontAlgn="base">
              <a:lnSpc>
                <a:spcPts val="1552"/>
              </a:lnSpc>
              <a:spcAft>
                <a:spcPts val="800"/>
              </a:spcAft>
              <a:buNone/>
            </a:pPr>
            <a:endParaRPr lang="fi-FI" u="sng" dirty="0">
              <a:solidFill>
                <a:srgbClr val="000000"/>
              </a:solidFill>
              <a:latin typeface="Aptos" panose="020B0004020202020204" pitchFamily="34" charset="0"/>
            </a:endParaRPr>
          </a:p>
          <a:p>
            <a:pPr algn="l" rtl="0" fontAlgn="base">
              <a:lnSpc>
                <a:spcPts val="1552"/>
              </a:lnSpc>
              <a:spcAft>
                <a:spcPts val="800"/>
              </a:spcAft>
              <a:buNone/>
            </a:pPr>
            <a:endParaRPr lang="fi-FI" sz="1800" b="0" i="0" u="sng" dirty="0">
              <a:solidFill>
                <a:srgbClr val="000000"/>
              </a:solidFill>
              <a:effectLst/>
              <a:latin typeface="Aptos" panose="020B0004020202020204" pitchFamily="34" charset="0"/>
            </a:endParaRPr>
          </a:p>
          <a:p>
            <a:pPr algn="l" rtl="0" fontAlgn="base">
              <a:lnSpc>
                <a:spcPts val="1552"/>
              </a:lnSpc>
              <a:spcAft>
                <a:spcPts val="800"/>
              </a:spcAft>
              <a:buNone/>
            </a:pPr>
            <a:endParaRPr lang="fi-FI" sz="1800" b="0" i="0" u="sng" dirty="0">
              <a:solidFill>
                <a:srgbClr val="000000"/>
              </a:solidFill>
              <a:effectLst/>
              <a:latin typeface="Aptos" panose="020B0004020202020204" pitchFamily="34" charset="0"/>
            </a:endParaRPr>
          </a:p>
          <a:p>
            <a:pPr algn="l" rtl="0" fontAlgn="base">
              <a:lnSpc>
                <a:spcPts val="1552"/>
              </a:lnSpc>
              <a:spcAft>
                <a:spcPts val="800"/>
              </a:spcAft>
              <a:buNone/>
            </a:pPr>
            <a:r>
              <a:rPr lang="fi-FI" sz="1800" b="0" i="0" u="sng" dirty="0">
                <a:solidFill>
                  <a:srgbClr val="000000"/>
                </a:solidFill>
                <a:effectLst/>
                <a:latin typeface="Aptos" panose="020B0004020202020204" pitchFamily="34" charset="0"/>
              </a:rPr>
              <a:t>Työhön liittyviä haasteita</a:t>
            </a:r>
            <a:r>
              <a:rPr lang="fi-FI" sz="1800" b="0" i="0" dirty="0">
                <a:solidFill>
                  <a:srgbClr val="000000"/>
                </a:solidFill>
                <a:effectLst/>
                <a:latin typeface="Aptos" panose="020B0004020202020204" pitchFamily="34" charset="0"/>
              </a:rPr>
              <a:t> </a:t>
            </a:r>
          </a:p>
          <a:p>
            <a:pPr algn="l" rtl="0" fontAlgn="base">
              <a:lnSpc>
                <a:spcPts val="1552"/>
              </a:lnSpc>
              <a:spcAft>
                <a:spcPts val="800"/>
              </a:spcAft>
              <a:buNone/>
            </a:pPr>
            <a:endParaRPr lang="fi-FI" dirty="0">
              <a:solidFill>
                <a:srgbClr val="000000"/>
              </a:solidFill>
              <a:latin typeface="Aptos" panose="020B0004020202020204" pitchFamily="34" charset="0"/>
            </a:endParaRPr>
          </a:p>
          <a:p>
            <a:pPr algn="l" rtl="0" fontAlgn="base">
              <a:lnSpc>
                <a:spcPts val="1552"/>
              </a:lnSpc>
              <a:spcAft>
                <a:spcPts val="800"/>
              </a:spcAft>
              <a:buNone/>
            </a:pPr>
            <a:endParaRPr lang="fi-FI" b="0" i="0" dirty="0">
              <a:solidFill>
                <a:srgbClr val="000000"/>
              </a:solidFill>
              <a:effectLst/>
              <a:latin typeface="Aptos" panose="020B0004020202020204" pitchFamily="34" charset="0"/>
            </a:endParaRPr>
          </a:p>
          <a:p>
            <a:pPr algn="l" rtl="0" fontAlgn="base">
              <a:lnSpc>
                <a:spcPts val="1552"/>
              </a:lnSpc>
              <a:spcAft>
                <a:spcPts val="800"/>
              </a:spcAft>
              <a:buNone/>
            </a:pPr>
            <a:endParaRPr lang="fi-FI" dirty="0">
              <a:solidFill>
                <a:srgbClr val="000000"/>
              </a:solidFill>
              <a:latin typeface="Aptos" panose="020B0004020202020204" pitchFamily="34" charset="0"/>
            </a:endParaRPr>
          </a:p>
          <a:p>
            <a:pPr algn="l" rtl="0" fontAlgn="base">
              <a:lnSpc>
                <a:spcPts val="1552"/>
              </a:lnSpc>
              <a:spcAft>
                <a:spcPts val="800"/>
              </a:spcAft>
              <a:buNone/>
            </a:pPr>
            <a:endParaRPr lang="fi-FI" b="0" i="0" dirty="0">
              <a:solidFill>
                <a:srgbClr val="000000"/>
              </a:solidFill>
              <a:effectLst/>
              <a:latin typeface="Aptos" panose="020B0004020202020204" pitchFamily="34" charset="0"/>
            </a:endParaRPr>
          </a:p>
          <a:p>
            <a:pPr algn="l" rtl="0" fontAlgn="base">
              <a:lnSpc>
                <a:spcPts val="1552"/>
              </a:lnSpc>
              <a:spcAft>
                <a:spcPts val="800"/>
              </a:spcAft>
              <a:buNone/>
            </a:pPr>
            <a:endParaRPr lang="fi-FI" dirty="0">
              <a:solidFill>
                <a:srgbClr val="000000"/>
              </a:solidFill>
              <a:latin typeface="Aptos" panose="020B0004020202020204" pitchFamily="34" charset="0"/>
            </a:endParaRPr>
          </a:p>
        </p:txBody>
      </p:sp>
    </p:spTree>
    <p:extLst>
      <p:ext uri="{BB962C8B-B14F-4D97-AF65-F5344CB8AC3E}">
        <p14:creationId xmlns:p14="http://schemas.microsoft.com/office/powerpoint/2010/main" val="20905356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885359-7C56-B690-E3EF-5B03D2E49FF8}"/>
            </a:ext>
          </a:extLst>
        </p:cNvPr>
        <p:cNvGrpSpPr/>
        <p:nvPr/>
      </p:nvGrpSpPr>
      <p:grpSpPr>
        <a:xfrm>
          <a:off x="0" y="0"/>
          <a:ext cx="0" cy="0"/>
          <a:chOff x="0" y="0"/>
          <a:chExt cx="0" cy="0"/>
        </a:xfrm>
      </p:grpSpPr>
      <p:graphicFrame>
        <p:nvGraphicFramePr>
          <p:cNvPr id="4" name="Content Placeholder 5">
            <a:extLst>
              <a:ext uri="{FF2B5EF4-FFF2-40B4-BE49-F238E27FC236}">
                <a16:creationId xmlns:a16="http://schemas.microsoft.com/office/drawing/2014/main" id="{47AD2693-6843-B54D-41C3-ED56A5002E7A}"/>
              </a:ext>
            </a:extLst>
          </p:cNvPr>
          <p:cNvGraphicFramePr>
            <a:graphicFrameLocks noGrp="1"/>
          </p:cNvGraphicFramePr>
          <p:nvPr>
            <p:ph idx="1"/>
            <p:extLst>
              <p:ext uri="{D42A27DB-BD31-4B8C-83A1-F6EECF244321}">
                <p14:modId xmlns:p14="http://schemas.microsoft.com/office/powerpoint/2010/main" val="3704454127"/>
              </p:ext>
            </p:extLst>
          </p:nvPr>
        </p:nvGraphicFramePr>
        <p:xfrm>
          <a:off x="504591" y="472697"/>
          <a:ext cx="5841548" cy="2969760"/>
        </p:xfrm>
        <a:graphic>
          <a:graphicData uri="http://schemas.openxmlformats.org/drawingml/2006/table">
            <a:tbl>
              <a:tblPr firstRow="1" bandRow="1">
                <a:tableStyleId>{5940675A-B579-460E-94D1-54222C63F5DA}</a:tableStyleId>
              </a:tblPr>
              <a:tblGrid>
                <a:gridCol w="1022577">
                  <a:extLst>
                    <a:ext uri="{9D8B030D-6E8A-4147-A177-3AD203B41FA5}">
                      <a16:colId xmlns:a16="http://schemas.microsoft.com/office/drawing/2014/main" val="2164300069"/>
                    </a:ext>
                  </a:extLst>
                </a:gridCol>
                <a:gridCol w="2335377">
                  <a:extLst>
                    <a:ext uri="{9D8B030D-6E8A-4147-A177-3AD203B41FA5}">
                      <a16:colId xmlns:a16="http://schemas.microsoft.com/office/drawing/2014/main" val="1881624066"/>
                    </a:ext>
                  </a:extLst>
                </a:gridCol>
                <a:gridCol w="2483594">
                  <a:extLst>
                    <a:ext uri="{9D8B030D-6E8A-4147-A177-3AD203B41FA5}">
                      <a16:colId xmlns:a16="http://schemas.microsoft.com/office/drawing/2014/main" val="4227855355"/>
                    </a:ext>
                  </a:extLst>
                </a:gridCol>
              </a:tblGrid>
              <a:tr h="989920">
                <a:tc>
                  <a:txBody>
                    <a:bodyPr/>
                    <a:lstStyle/>
                    <a:p>
                      <a:r>
                        <a:rPr lang="fi-FI" sz="600" dirty="0">
                          <a:latin typeface="Roboto" panose="02000000000000000000" pitchFamily="2" charset="0"/>
                          <a:ea typeface="Roboto" panose="02000000000000000000" pitchFamily="2" charset="0"/>
                          <a:cs typeface="Roboto" panose="02000000000000000000" pitchFamily="2" charset="0"/>
                        </a:rPr>
                        <a:t>Kuva</a:t>
                      </a:r>
                    </a:p>
                  </a:txBody>
                  <a:tcPr marL="51435" marR="51435" marT="25718" marB="25718"/>
                </a:tc>
                <a:tc>
                  <a:txBody>
                    <a:bodyPr/>
                    <a:lstStyle/>
                    <a:p>
                      <a:r>
                        <a:rPr lang="fi-FI" sz="600" dirty="0">
                          <a:latin typeface="Roboto" panose="02000000000000000000" pitchFamily="2" charset="0"/>
                          <a:ea typeface="Roboto" panose="02000000000000000000" pitchFamily="2" charset="0"/>
                          <a:cs typeface="Roboto" panose="02000000000000000000" pitchFamily="2" charset="0"/>
                        </a:rPr>
                        <a:t>1. </a:t>
                      </a:r>
                      <a:r>
                        <a:rPr lang="fi-FI" sz="600" b="0" i="0" u="none" strike="noStrike" kern="1200" dirty="0">
                          <a:solidFill>
                            <a:schemeClr val="tx1"/>
                          </a:solidFill>
                          <a:effectLst/>
                          <a:latin typeface="Roboto" panose="02000000000000000000" pitchFamily="2" charset="0"/>
                          <a:ea typeface="Roboto" panose="02000000000000000000" pitchFamily="2" charset="0"/>
                          <a:cs typeface="Roboto" panose="02000000000000000000" pitchFamily="2" charset="0"/>
                        </a:rPr>
                        <a:t>Kuka hän on?</a:t>
                      </a:r>
                      <a:endParaRPr lang="fi-FI" sz="600" dirty="0">
                        <a:latin typeface="Roboto" panose="02000000000000000000" pitchFamily="2" charset="0"/>
                        <a:ea typeface="Roboto" panose="02000000000000000000" pitchFamily="2" charset="0"/>
                        <a:cs typeface="Roboto" panose="02000000000000000000" pitchFamily="2" charset="0"/>
                      </a:endParaRPr>
                    </a:p>
                  </a:txBody>
                  <a:tcPr marL="51435" marR="51435" marT="25718" marB="25718"/>
                </a:tc>
                <a:tc>
                  <a:txBody>
                    <a:bodyPr/>
                    <a:lstStyle/>
                    <a:p>
                      <a:r>
                        <a:rPr lang="fi-FI" sz="600" dirty="0">
                          <a:latin typeface="Roboto" panose="02000000000000000000" pitchFamily="2" charset="0"/>
                          <a:ea typeface="Roboto" panose="02000000000000000000" pitchFamily="2" charset="0"/>
                          <a:cs typeface="Roboto" panose="02000000000000000000" pitchFamily="2" charset="0"/>
                        </a:rPr>
                        <a:t>2. </a:t>
                      </a:r>
                      <a:r>
                        <a:rPr lang="fi-FI" sz="600" b="0" i="0" u="none" strike="noStrike" kern="1200" dirty="0">
                          <a:solidFill>
                            <a:schemeClr val="tx1"/>
                          </a:solidFill>
                          <a:effectLst/>
                          <a:latin typeface="Roboto" panose="02000000000000000000" pitchFamily="2" charset="0"/>
                          <a:ea typeface="Roboto" panose="02000000000000000000" pitchFamily="2" charset="0"/>
                          <a:cs typeface="Roboto" panose="02000000000000000000" pitchFamily="2" charset="0"/>
                        </a:rPr>
                        <a:t>Kuka hän on työssä?</a:t>
                      </a:r>
                      <a:r>
                        <a:rPr lang="fi-FI" sz="600" b="0" i="0" kern="1200" dirty="0">
                          <a:solidFill>
                            <a:schemeClr val="tx1"/>
                          </a:solidFill>
                          <a:effectLst/>
                          <a:latin typeface="Roboto" panose="02000000000000000000" pitchFamily="2" charset="0"/>
                          <a:ea typeface="Roboto" panose="02000000000000000000" pitchFamily="2" charset="0"/>
                          <a:cs typeface="Roboto" panose="02000000000000000000" pitchFamily="2" charset="0"/>
                        </a:rPr>
                        <a:t>​</a:t>
                      </a:r>
                      <a:endParaRPr lang="fi-FI" sz="600" dirty="0">
                        <a:latin typeface="Roboto" panose="02000000000000000000" pitchFamily="2" charset="0"/>
                        <a:ea typeface="Roboto" panose="02000000000000000000" pitchFamily="2" charset="0"/>
                        <a:cs typeface="Roboto" panose="02000000000000000000" pitchFamily="2" charset="0"/>
                      </a:endParaRPr>
                    </a:p>
                  </a:txBody>
                  <a:tcPr marL="51435" marR="51435" marT="25718" marB="25718"/>
                </a:tc>
                <a:extLst>
                  <a:ext uri="{0D108BD9-81ED-4DB2-BD59-A6C34878D82A}">
                    <a16:rowId xmlns:a16="http://schemas.microsoft.com/office/drawing/2014/main" val="1060397673"/>
                  </a:ext>
                </a:extLst>
              </a:tr>
              <a:tr h="989920">
                <a:tc>
                  <a:txBody>
                    <a:bodyPr/>
                    <a:lstStyle/>
                    <a:p>
                      <a:r>
                        <a:rPr lang="fi-FI" sz="600" dirty="0">
                          <a:latin typeface="Roboto" panose="02000000000000000000" pitchFamily="2" charset="0"/>
                          <a:ea typeface="Roboto" panose="02000000000000000000" pitchFamily="2" charset="0"/>
                          <a:cs typeface="Roboto" panose="02000000000000000000" pitchFamily="2" charset="0"/>
                        </a:rPr>
                        <a:t>Sitaatti</a:t>
                      </a:r>
                    </a:p>
                    <a:p>
                      <a:r>
                        <a:rPr lang="fi-FI" sz="600" b="0" i="0" kern="1200" dirty="0">
                          <a:solidFill>
                            <a:schemeClr val="tx1"/>
                          </a:solidFill>
                          <a:effectLst/>
                          <a:latin typeface="Roboto" panose="02000000000000000000" pitchFamily="2" charset="0"/>
                          <a:ea typeface="Roboto" panose="02000000000000000000" pitchFamily="2" charset="0"/>
                          <a:cs typeface="Roboto" panose="02000000000000000000" pitchFamily="2" charset="0"/>
                        </a:rPr>
                        <a:t> </a:t>
                      </a:r>
                      <a:endParaRPr lang="fi-FI" sz="600" dirty="0">
                        <a:latin typeface="Roboto" panose="02000000000000000000" pitchFamily="2" charset="0"/>
                        <a:ea typeface="Roboto" panose="02000000000000000000" pitchFamily="2" charset="0"/>
                        <a:cs typeface="Roboto" panose="02000000000000000000" pitchFamily="2" charset="0"/>
                      </a:endParaRPr>
                    </a:p>
                  </a:txBody>
                  <a:tcPr marL="51435" marR="51435" marT="25718" marB="25718"/>
                </a:tc>
                <a:tc>
                  <a:txBody>
                    <a:bodyPr/>
                    <a:lstStyle/>
                    <a:p>
                      <a:r>
                        <a:rPr lang="fi-FI" sz="600" dirty="0">
                          <a:latin typeface="Roboto" panose="02000000000000000000" pitchFamily="2" charset="0"/>
                          <a:ea typeface="Roboto" panose="02000000000000000000" pitchFamily="2" charset="0"/>
                          <a:cs typeface="Roboto" panose="02000000000000000000" pitchFamily="2" charset="0"/>
                        </a:rPr>
                        <a:t>3. </a:t>
                      </a:r>
                      <a:r>
                        <a:rPr lang="fi-FI" sz="600" b="0" i="0" u="none" strike="noStrike" kern="1200" dirty="0">
                          <a:solidFill>
                            <a:schemeClr val="tx1"/>
                          </a:solidFill>
                          <a:effectLst/>
                          <a:latin typeface="Roboto" panose="02000000000000000000" pitchFamily="2" charset="0"/>
                          <a:ea typeface="Roboto" panose="02000000000000000000" pitchFamily="2" charset="0"/>
                          <a:cs typeface="Roboto" panose="02000000000000000000" pitchFamily="2" charset="0"/>
                        </a:rPr>
                        <a:t>Luonne ja mielenkiinnonkohteet? </a:t>
                      </a:r>
                      <a:endParaRPr lang="fi-FI" sz="600" dirty="0">
                        <a:latin typeface="Roboto" panose="02000000000000000000" pitchFamily="2" charset="0"/>
                        <a:ea typeface="Roboto" panose="02000000000000000000" pitchFamily="2" charset="0"/>
                        <a:cs typeface="Roboto" panose="02000000000000000000" pitchFamily="2" charset="0"/>
                      </a:endParaRPr>
                    </a:p>
                  </a:txBody>
                  <a:tcPr marL="51435" marR="51435" marT="25718" marB="25718"/>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i-FI" sz="600" dirty="0">
                          <a:latin typeface="Roboto" panose="02000000000000000000" pitchFamily="2" charset="0"/>
                          <a:ea typeface="Roboto" panose="02000000000000000000" pitchFamily="2" charset="0"/>
                          <a:cs typeface="Roboto" panose="02000000000000000000" pitchFamily="2" charset="0"/>
                        </a:rPr>
                        <a:t>4. </a:t>
                      </a:r>
                      <a:r>
                        <a:rPr lang="fi-FI" sz="600" b="0" i="0" u="none" strike="noStrike" kern="1200" dirty="0">
                          <a:solidFill>
                            <a:schemeClr val="tx1"/>
                          </a:solidFill>
                          <a:effectLst/>
                          <a:latin typeface="Roboto" panose="02000000000000000000" pitchFamily="2" charset="0"/>
                          <a:ea typeface="Roboto" panose="02000000000000000000" pitchFamily="2" charset="0"/>
                          <a:cs typeface="Roboto" panose="02000000000000000000" pitchFamily="2" charset="0"/>
                        </a:rPr>
                        <a:t>Miten hän suhtautuu työhönsä?</a:t>
                      </a:r>
                      <a:r>
                        <a:rPr lang="fi-FI" sz="600" b="0" i="0" kern="1200" dirty="0">
                          <a:solidFill>
                            <a:schemeClr val="tx1"/>
                          </a:solidFill>
                          <a:effectLst/>
                          <a:latin typeface="Roboto" panose="02000000000000000000" pitchFamily="2" charset="0"/>
                          <a:ea typeface="Roboto" panose="02000000000000000000" pitchFamily="2" charset="0"/>
                          <a:cs typeface="Roboto" panose="02000000000000000000" pitchFamily="2" charset="0"/>
                        </a:rPr>
                        <a:t>​</a:t>
                      </a:r>
                    </a:p>
                    <a:p>
                      <a:endParaRPr lang="fi-FI" sz="600" dirty="0">
                        <a:latin typeface="Roboto" panose="02000000000000000000" pitchFamily="2" charset="0"/>
                        <a:ea typeface="Roboto" panose="02000000000000000000" pitchFamily="2" charset="0"/>
                        <a:cs typeface="Roboto" panose="02000000000000000000" pitchFamily="2" charset="0"/>
                      </a:endParaRPr>
                    </a:p>
                  </a:txBody>
                  <a:tcPr marL="51435" marR="51435" marT="25718" marB="25718"/>
                </a:tc>
                <a:extLst>
                  <a:ext uri="{0D108BD9-81ED-4DB2-BD59-A6C34878D82A}">
                    <a16:rowId xmlns:a16="http://schemas.microsoft.com/office/drawing/2014/main" val="2910912618"/>
                  </a:ext>
                </a:extLst>
              </a:tr>
              <a:tr h="989920">
                <a:tc gridSpan="2">
                  <a:txBody>
                    <a:bodyPr/>
                    <a:lstStyle/>
                    <a:p>
                      <a:r>
                        <a:rPr lang="fi-FI" sz="600" dirty="0">
                          <a:latin typeface="Roboto" panose="02000000000000000000" pitchFamily="2" charset="0"/>
                          <a:ea typeface="Roboto" panose="02000000000000000000" pitchFamily="2" charset="0"/>
                          <a:cs typeface="Roboto" panose="02000000000000000000" pitchFamily="2" charset="0"/>
                        </a:rPr>
                        <a:t>5. </a:t>
                      </a:r>
                      <a:r>
                        <a:rPr lang="fi-FI" sz="600" b="0" i="0" u="none" strike="noStrike" kern="1200" dirty="0">
                          <a:solidFill>
                            <a:schemeClr val="tx1"/>
                          </a:solidFill>
                          <a:effectLst/>
                          <a:latin typeface="Roboto" panose="02000000000000000000" pitchFamily="2" charset="0"/>
                          <a:ea typeface="Roboto" panose="02000000000000000000" pitchFamily="2" charset="0"/>
                          <a:cs typeface="Roboto" panose="02000000000000000000" pitchFamily="2" charset="0"/>
                        </a:rPr>
                        <a:t>Mikä häntä motivoi ja on hänelle työssä merkityksellistä?</a:t>
                      </a:r>
                      <a:endParaRPr lang="fi-FI" sz="600" dirty="0">
                        <a:latin typeface="Roboto" panose="02000000000000000000" pitchFamily="2" charset="0"/>
                        <a:ea typeface="Roboto" panose="02000000000000000000" pitchFamily="2" charset="0"/>
                        <a:cs typeface="Roboto" panose="02000000000000000000" pitchFamily="2" charset="0"/>
                      </a:endParaRPr>
                    </a:p>
                  </a:txBody>
                  <a:tcPr marL="51435" marR="51435" marT="25718" marB="25718"/>
                </a:tc>
                <a:tc hMerge="1">
                  <a:txBody>
                    <a:bodyPr/>
                    <a:lstStyle/>
                    <a:p>
                      <a:endParaRPr lang="fi-FI"/>
                    </a:p>
                  </a:txBody>
                  <a:tcPr/>
                </a:tc>
                <a:tc>
                  <a:txBody>
                    <a:bodyPr/>
                    <a:lstStyle/>
                    <a:p>
                      <a:r>
                        <a:rPr lang="fi-FI" sz="600" dirty="0">
                          <a:latin typeface="Roboto" panose="02000000000000000000" pitchFamily="2" charset="0"/>
                          <a:ea typeface="Roboto" panose="02000000000000000000" pitchFamily="2" charset="0"/>
                          <a:cs typeface="Roboto" panose="02000000000000000000" pitchFamily="2" charset="0"/>
                        </a:rPr>
                        <a:t>6. </a:t>
                      </a:r>
                      <a:r>
                        <a:rPr lang="fi-FI" sz="600" b="0" i="0" u="none" strike="noStrike" kern="1200" dirty="0">
                          <a:solidFill>
                            <a:schemeClr val="tx1"/>
                          </a:solidFill>
                          <a:effectLst/>
                          <a:latin typeface="Roboto" panose="02000000000000000000" pitchFamily="2" charset="0"/>
                          <a:ea typeface="Roboto" panose="02000000000000000000" pitchFamily="2" charset="0"/>
                          <a:cs typeface="Roboto" panose="02000000000000000000" pitchFamily="2" charset="0"/>
                        </a:rPr>
                        <a:t>Mikä häntä työssä turhauttaa?</a:t>
                      </a:r>
                      <a:endParaRPr lang="fi-FI" sz="600" dirty="0">
                        <a:latin typeface="Roboto" panose="02000000000000000000" pitchFamily="2" charset="0"/>
                        <a:ea typeface="Roboto" panose="02000000000000000000" pitchFamily="2" charset="0"/>
                        <a:cs typeface="Roboto" panose="02000000000000000000" pitchFamily="2" charset="0"/>
                      </a:endParaRPr>
                    </a:p>
                  </a:txBody>
                  <a:tcPr marL="51435" marR="51435" marT="25718" marB="25718"/>
                </a:tc>
                <a:extLst>
                  <a:ext uri="{0D108BD9-81ED-4DB2-BD59-A6C34878D82A}">
                    <a16:rowId xmlns:a16="http://schemas.microsoft.com/office/drawing/2014/main" val="136125205"/>
                  </a:ext>
                </a:extLst>
              </a:tr>
            </a:tbl>
          </a:graphicData>
        </a:graphic>
      </p:graphicFrame>
      <p:sp>
        <p:nvSpPr>
          <p:cNvPr id="5" name="Speech Bubble: Rectangle 4">
            <a:extLst>
              <a:ext uri="{FF2B5EF4-FFF2-40B4-BE49-F238E27FC236}">
                <a16:creationId xmlns:a16="http://schemas.microsoft.com/office/drawing/2014/main" id="{C422864A-DD87-CA05-70DD-58729E848BE0}"/>
              </a:ext>
            </a:extLst>
          </p:cNvPr>
          <p:cNvSpPr/>
          <p:nvPr/>
        </p:nvSpPr>
        <p:spPr>
          <a:xfrm>
            <a:off x="551405" y="1612443"/>
            <a:ext cx="932956" cy="718131"/>
          </a:xfrm>
          <a:prstGeom prst="wedgeRectCallou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514350"/>
            <a:endParaRPr lang="fi-FI" sz="1013">
              <a:solidFill>
                <a:prstClr val="white"/>
              </a:solidFill>
              <a:latin typeface="Aptos" panose="02110004020202020204"/>
            </a:endParaRPr>
          </a:p>
        </p:txBody>
      </p:sp>
      <p:sp>
        <p:nvSpPr>
          <p:cNvPr id="6" name="TextBox 5">
            <a:extLst>
              <a:ext uri="{FF2B5EF4-FFF2-40B4-BE49-F238E27FC236}">
                <a16:creationId xmlns:a16="http://schemas.microsoft.com/office/drawing/2014/main" id="{94F7A93C-9A1D-667A-28DA-2F42859EBE33}"/>
              </a:ext>
            </a:extLst>
          </p:cNvPr>
          <p:cNvSpPr txBox="1"/>
          <p:nvPr/>
        </p:nvSpPr>
        <p:spPr>
          <a:xfrm>
            <a:off x="504591" y="172615"/>
            <a:ext cx="4200525" cy="300082"/>
          </a:xfrm>
          <a:prstGeom prst="rect">
            <a:avLst/>
          </a:prstGeom>
          <a:noFill/>
        </p:spPr>
        <p:txBody>
          <a:bodyPr wrap="square" lIns="91440" tIns="45720" rIns="91440" bIns="45720" rtlCol="0" anchor="t">
            <a:spAutoFit/>
          </a:bodyPr>
          <a:lstStyle/>
          <a:p>
            <a:pPr defTabSz="514350"/>
            <a:r>
              <a:rPr lang="fi-FI" sz="1350" b="1" dirty="0">
                <a:solidFill>
                  <a:prstClr val="black"/>
                </a:solidFill>
                <a:ea typeface="Roboto"/>
                <a:cs typeface="Roboto"/>
              </a:rPr>
              <a:t>Työntekijäprofiilin nimi:</a:t>
            </a:r>
            <a:r>
              <a:rPr lang="fi-FI" sz="1000" dirty="0">
                <a:solidFill>
                  <a:prstClr val="black"/>
                </a:solidFill>
              </a:rPr>
              <a:t> </a:t>
            </a:r>
          </a:p>
        </p:txBody>
      </p:sp>
      <p:graphicFrame>
        <p:nvGraphicFramePr>
          <p:cNvPr id="7" name="Content Placeholder 5">
            <a:extLst>
              <a:ext uri="{FF2B5EF4-FFF2-40B4-BE49-F238E27FC236}">
                <a16:creationId xmlns:a16="http://schemas.microsoft.com/office/drawing/2014/main" id="{E0C450B4-5352-FDC7-FAEF-EE1CCC3E338A}"/>
              </a:ext>
            </a:extLst>
          </p:cNvPr>
          <p:cNvGraphicFramePr>
            <a:graphicFrameLocks/>
          </p:cNvGraphicFramePr>
          <p:nvPr>
            <p:extLst>
              <p:ext uri="{D42A27DB-BD31-4B8C-83A1-F6EECF244321}">
                <p14:modId xmlns:p14="http://schemas.microsoft.com/office/powerpoint/2010/main" val="4073686817"/>
              </p:ext>
            </p:extLst>
          </p:nvPr>
        </p:nvGraphicFramePr>
        <p:xfrm>
          <a:off x="504591" y="4042621"/>
          <a:ext cx="5841548" cy="2969760"/>
        </p:xfrm>
        <a:graphic>
          <a:graphicData uri="http://schemas.openxmlformats.org/drawingml/2006/table">
            <a:tbl>
              <a:tblPr firstRow="1" bandRow="1">
                <a:tableStyleId>{5940675A-B579-460E-94D1-54222C63F5DA}</a:tableStyleId>
              </a:tblPr>
              <a:tblGrid>
                <a:gridCol w="1022577">
                  <a:extLst>
                    <a:ext uri="{9D8B030D-6E8A-4147-A177-3AD203B41FA5}">
                      <a16:colId xmlns:a16="http://schemas.microsoft.com/office/drawing/2014/main" val="2164300069"/>
                    </a:ext>
                  </a:extLst>
                </a:gridCol>
                <a:gridCol w="2335377">
                  <a:extLst>
                    <a:ext uri="{9D8B030D-6E8A-4147-A177-3AD203B41FA5}">
                      <a16:colId xmlns:a16="http://schemas.microsoft.com/office/drawing/2014/main" val="1881624066"/>
                    </a:ext>
                  </a:extLst>
                </a:gridCol>
                <a:gridCol w="2483594">
                  <a:extLst>
                    <a:ext uri="{9D8B030D-6E8A-4147-A177-3AD203B41FA5}">
                      <a16:colId xmlns:a16="http://schemas.microsoft.com/office/drawing/2014/main" val="4227855355"/>
                    </a:ext>
                  </a:extLst>
                </a:gridCol>
              </a:tblGrid>
              <a:tr h="989920">
                <a:tc>
                  <a:txBody>
                    <a:bodyPr/>
                    <a:lstStyle/>
                    <a:p>
                      <a:r>
                        <a:rPr lang="fi-FI" sz="600" dirty="0">
                          <a:latin typeface="Roboto" panose="02000000000000000000" pitchFamily="2" charset="0"/>
                          <a:ea typeface="Roboto" panose="02000000000000000000" pitchFamily="2" charset="0"/>
                          <a:cs typeface="Roboto" panose="02000000000000000000" pitchFamily="2" charset="0"/>
                        </a:rPr>
                        <a:t>Kuva</a:t>
                      </a:r>
                    </a:p>
                  </a:txBody>
                  <a:tcPr marL="51435" marR="51435" marT="25718" marB="25718"/>
                </a:tc>
                <a:tc>
                  <a:txBody>
                    <a:bodyPr/>
                    <a:lstStyle/>
                    <a:p>
                      <a:r>
                        <a:rPr lang="fi-FI" sz="600" dirty="0">
                          <a:latin typeface="Roboto" panose="02000000000000000000" pitchFamily="2" charset="0"/>
                          <a:ea typeface="Roboto" panose="02000000000000000000" pitchFamily="2" charset="0"/>
                          <a:cs typeface="Roboto" panose="02000000000000000000" pitchFamily="2" charset="0"/>
                        </a:rPr>
                        <a:t>1. </a:t>
                      </a:r>
                      <a:r>
                        <a:rPr lang="fi-FI" sz="600" b="0" i="0" u="none" strike="noStrike" kern="1200" dirty="0">
                          <a:solidFill>
                            <a:schemeClr val="tx1"/>
                          </a:solidFill>
                          <a:effectLst/>
                          <a:latin typeface="Roboto" panose="02000000000000000000" pitchFamily="2" charset="0"/>
                          <a:ea typeface="Roboto" panose="02000000000000000000" pitchFamily="2" charset="0"/>
                          <a:cs typeface="Roboto" panose="02000000000000000000" pitchFamily="2" charset="0"/>
                        </a:rPr>
                        <a:t>Kuka hän on?</a:t>
                      </a:r>
                      <a:endParaRPr lang="fi-FI" sz="600" dirty="0">
                        <a:latin typeface="Roboto" panose="02000000000000000000" pitchFamily="2" charset="0"/>
                        <a:ea typeface="Roboto" panose="02000000000000000000" pitchFamily="2" charset="0"/>
                        <a:cs typeface="Roboto" panose="02000000000000000000" pitchFamily="2" charset="0"/>
                      </a:endParaRPr>
                    </a:p>
                  </a:txBody>
                  <a:tcPr marL="51435" marR="51435" marT="25718" marB="25718"/>
                </a:tc>
                <a:tc>
                  <a:txBody>
                    <a:bodyPr/>
                    <a:lstStyle/>
                    <a:p>
                      <a:r>
                        <a:rPr lang="fi-FI" sz="600" dirty="0">
                          <a:latin typeface="Roboto" panose="02000000000000000000" pitchFamily="2" charset="0"/>
                          <a:ea typeface="Roboto" panose="02000000000000000000" pitchFamily="2" charset="0"/>
                          <a:cs typeface="Roboto" panose="02000000000000000000" pitchFamily="2" charset="0"/>
                        </a:rPr>
                        <a:t>2. </a:t>
                      </a:r>
                      <a:r>
                        <a:rPr lang="fi-FI" sz="600" b="0" i="0" u="none" strike="noStrike" kern="1200" dirty="0">
                          <a:solidFill>
                            <a:schemeClr val="tx1"/>
                          </a:solidFill>
                          <a:effectLst/>
                          <a:latin typeface="Roboto" panose="02000000000000000000" pitchFamily="2" charset="0"/>
                          <a:ea typeface="Roboto" panose="02000000000000000000" pitchFamily="2" charset="0"/>
                          <a:cs typeface="Roboto" panose="02000000000000000000" pitchFamily="2" charset="0"/>
                        </a:rPr>
                        <a:t>Kuka hän on työssä?</a:t>
                      </a:r>
                      <a:r>
                        <a:rPr lang="fi-FI" sz="600" b="0" i="0" kern="1200" dirty="0">
                          <a:solidFill>
                            <a:schemeClr val="tx1"/>
                          </a:solidFill>
                          <a:effectLst/>
                          <a:latin typeface="Roboto" panose="02000000000000000000" pitchFamily="2" charset="0"/>
                          <a:ea typeface="Roboto" panose="02000000000000000000" pitchFamily="2" charset="0"/>
                          <a:cs typeface="Roboto" panose="02000000000000000000" pitchFamily="2" charset="0"/>
                        </a:rPr>
                        <a:t>​</a:t>
                      </a:r>
                      <a:endParaRPr lang="fi-FI" sz="600" dirty="0">
                        <a:latin typeface="Roboto" panose="02000000000000000000" pitchFamily="2" charset="0"/>
                        <a:ea typeface="Roboto" panose="02000000000000000000" pitchFamily="2" charset="0"/>
                        <a:cs typeface="Roboto" panose="02000000000000000000" pitchFamily="2" charset="0"/>
                      </a:endParaRPr>
                    </a:p>
                  </a:txBody>
                  <a:tcPr marL="51435" marR="51435" marT="25718" marB="25718"/>
                </a:tc>
                <a:extLst>
                  <a:ext uri="{0D108BD9-81ED-4DB2-BD59-A6C34878D82A}">
                    <a16:rowId xmlns:a16="http://schemas.microsoft.com/office/drawing/2014/main" val="1060397673"/>
                  </a:ext>
                </a:extLst>
              </a:tr>
              <a:tr h="989920">
                <a:tc>
                  <a:txBody>
                    <a:bodyPr/>
                    <a:lstStyle/>
                    <a:p>
                      <a:r>
                        <a:rPr lang="fi-FI" sz="600" dirty="0">
                          <a:latin typeface="Roboto" panose="02000000000000000000" pitchFamily="2" charset="0"/>
                          <a:ea typeface="Roboto" panose="02000000000000000000" pitchFamily="2" charset="0"/>
                          <a:cs typeface="Roboto" panose="02000000000000000000" pitchFamily="2" charset="0"/>
                        </a:rPr>
                        <a:t>Sitaatti</a:t>
                      </a:r>
                    </a:p>
                    <a:p>
                      <a:r>
                        <a:rPr lang="fi-FI" sz="600" b="0" i="0" kern="1200" dirty="0">
                          <a:solidFill>
                            <a:schemeClr val="tx1"/>
                          </a:solidFill>
                          <a:effectLst/>
                          <a:latin typeface="Roboto" panose="02000000000000000000" pitchFamily="2" charset="0"/>
                          <a:ea typeface="Roboto" panose="02000000000000000000" pitchFamily="2" charset="0"/>
                          <a:cs typeface="Roboto" panose="02000000000000000000" pitchFamily="2" charset="0"/>
                        </a:rPr>
                        <a:t> </a:t>
                      </a:r>
                      <a:endParaRPr lang="fi-FI" sz="600" dirty="0">
                        <a:latin typeface="Roboto" panose="02000000000000000000" pitchFamily="2" charset="0"/>
                        <a:ea typeface="Roboto" panose="02000000000000000000" pitchFamily="2" charset="0"/>
                        <a:cs typeface="Roboto" panose="02000000000000000000" pitchFamily="2" charset="0"/>
                      </a:endParaRPr>
                    </a:p>
                  </a:txBody>
                  <a:tcPr marL="51435" marR="51435" marT="25718" marB="25718"/>
                </a:tc>
                <a:tc>
                  <a:txBody>
                    <a:bodyPr/>
                    <a:lstStyle/>
                    <a:p>
                      <a:r>
                        <a:rPr lang="fi-FI" sz="600" dirty="0">
                          <a:latin typeface="Roboto" panose="02000000000000000000" pitchFamily="2" charset="0"/>
                          <a:ea typeface="Roboto" panose="02000000000000000000" pitchFamily="2" charset="0"/>
                          <a:cs typeface="Roboto" panose="02000000000000000000" pitchFamily="2" charset="0"/>
                        </a:rPr>
                        <a:t>3. </a:t>
                      </a:r>
                      <a:r>
                        <a:rPr lang="fi-FI" sz="600" b="0" i="0" u="none" strike="noStrike" kern="1200" dirty="0">
                          <a:solidFill>
                            <a:schemeClr val="tx1"/>
                          </a:solidFill>
                          <a:effectLst/>
                          <a:latin typeface="Roboto" panose="02000000000000000000" pitchFamily="2" charset="0"/>
                          <a:ea typeface="Roboto" panose="02000000000000000000" pitchFamily="2" charset="0"/>
                          <a:cs typeface="Roboto" panose="02000000000000000000" pitchFamily="2" charset="0"/>
                        </a:rPr>
                        <a:t>Luonne ja mielenkiinnonkohteet? </a:t>
                      </a:r>
                      <a:endParaRPr lang="fi-FI" sz="600" dirty="0">
                        <a:latin typeface="Roboto" panose="02000000000000000000" pitchFamily="2" charset="0"/>
                        <a:ea typeface="Roboto" panose="02000000000000000000" pitchFamily="2" charset="0"/>
                        <a:cs typeface="Roboto" panose="02000000000000000000" pitchFamily="2" charset="0"/>
                      </a:endParaRPr>
                    </a:p>
                  </a:txBody>
                  <a:tcPr marL="51435" marR="51435" marT="25718" marB="25718"/>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i-FI" sz="600" dirty="0">
                          <a:latin typeface="Roboto" panose="02000000000000000000" pitchFamily="2" charset="0"/>
                          <a:ea typeface="Roboto" panose="02000000000000000000" pitchFamily="2" charset="0"/>
                          <a:cs typeface="Roboto" panose="02000000000000000000" pitchFamily="2" charset="0"/>
                        </a:rPr>
                        <a:t>4. </a:t>
                      </a:r>
                      <a:r>
                        <a:rPr lang="fi-FI" sz="600" b="0" i="0" u="none" strike="noStrike" kern="1200" dirty="0">
                          <a:solidFill>
                            <a:schemeClr val="tx1"/>
                          </a:solidFill>
                          <a:effectLst/>
                          <a:latin typeface="Roboto" panose="02000000000000000000" pitchFamily="2" charset="0"/>
                          <a:ea typeface="Roboto" panose="02000000000000000000" pitchFamily="2" charset="0"/>
                          <a:cs typeface="Roboto" panose="02000000000000000000" pitchFamily="2" charset="0"/>
                        </a:rPr>
                        <a:t>Miten hän suhtautuu työhönsä?</a:t>
                      </a:r>
                      <a:r>
                        <a:rPr lang="fi-FI" sz="600" b="0" i="0" kern="1200" dirty="0">
                          <a:solidFill>
                            <a:schemeClr val="tx1"/>
                          </a:solidFill>
                          <a:effectLst/>
                          <a:latin typeface="Roboto" panose="02000000000000000000" pitchFamily="2" charset="0"/>
                          <a:ea typeface="Roboto" panose="02000000000000000000" pitchFamily="2" charset="0"/>
                          <a:cs typeface="Roboto" panose="02000000000000000000" pitchFamily="2" charset="0"/>
                        </a:rPr>
                        <a:t>​</a:t>
                      </a:r>
                    </a:p>
                    <a:p>
                      <a:endParaRPr lang="fi-FI" sz="600" dirty="0">
                        <a:latin typeface="Roboto" panose="02000000000000000000" pitchFamily="2" charset="0"/>
                        <a:ea typeface="Roboto" panose="02000000000000000000" pitchFamily="2" charset="0"/>
                        <a:cs typeface="Roboto" panose="02000000000000000000" pitchFamily="2" charset="0"/>
                      </a:endParaRPr>
                    </a:p>
                  </a:txBody>
                  <a:tcPr marL="51435" marR="51435" marT="25718" marB="25718"/>
                </a:tc>
                <a:extLst>
                  <a:ext uri="{0D108BD9-81ED-4DB2-BD59-A6C34878D82A}">
                    <a16:rowId xmlns:a16="http://schemas.microsoft.com/office/drawing/2014/main" val="2910912618"/>
                  </a:ext>
                </a:extLst>
              </a:tr>
              <a:tr h="989920">
                <a:tc gridSpan="2">
                  <a:txBody>
                    <a:bodyPr/>
                    <a:lstStyle/>
                    <a:p>
                      <a:r>
                        <a:rPr lang="fi-FI" sz="600" dirty="0">
                          <a:latin typeface="Roboto" panose="02000000000000000000" pitchFamily="2" charset="0"/>
                          <a:ea typeface="Roboto" panose="02000000000000000000" pitchFamily="2" charset="0"/>
                          <a:cs typeface="Roboto" panose="02000000000000000000" pitchFamily="2" charset="0"/>
                        </a:rPr>
                        <a:t>5. </a:t>
                      </a:r>
                      <a:r>
                        <a:rPr lang="fi-FI" sz="600" b="0" i="0" u="none" strike="noStrike" kern="1200" dirty="0">
                          <a:solidFill>
                            <a:schemeClr val="tx1"/>
                          </a:solidFill>
                          <a:effectLst/>
                          <a:latin typeface="Roboto" panose="02000000000000000000" pitchFamily="2" charset="0"/>
                          <a:ea typeface="Roboto" panose="02000000000000000000" pitchFamily="2" charset="0"/>
                          <a:cs typeface="Roboto" panose="02000000000000000000" pitchFamily="2" charset="0"/>
                        </a:rPr>
                        <a:t>Mikä häntä motivoi ja on hänelle työssä merkityksellistä?</a:t>
                      </a:r>
                      <a:endParaRPr lang="fi-FI" sz="600" dirty="0">
                        <a:latin typeface="Roboto" panose="02000000000000000000" pitchFamily="2" charset="0"/>
                        <a:ea typeface="Roboto" panose="02000000000000000000" pitchFamily="2" charset="0"/>
                        <a:cs typeface="Roboto" panose="02000000000000000000" pitchFamily="2" charset="0"/>
                      </a:endParaRPr>
                    </a:p>
                  </a:txBody>
                  <a:tcPr marL="51435" marR="51435" marT="25718" marB="25718"/>
                </a:tc>
                <a:tc hMerge="1">
                  <a:txBody>
                    <a:bodyPr/>
                    <a:lstStyle/>
                    <a:p>
                      <a:endParaRPr lang="fi-FI"/>
                    </a:p>
                  </a:txBody>
                  <a:tcPr/>
                </a:tc>
                <a:tc>
                  <a:txBody>
                    <a:bodyPr/>
                    <a:lstStyle/>
                    <a:p>
                      <a:r>
                        <a:rPr lang="fi-FI" sz="600" dirty="0">
                          <a:latin typeface="Roboto" panose="02000000000000000000" pitchFamily="2" charset="0"/>
                          <a:ea typeface="Roboto" panose="02000000000000000000" pitchFamily="2" charset="0"/>
                          <a:cs typeface="Roboto" panose="02000000000000000000" pitchFamily="2" charset="0"/>
                        </a:rPr>
                        <a:t>6. </a:t>
                      </a:r>
                      <a:r>
                        <a:rPr lang="fi-FI" sz="600" b="0" i="0" u="none" strike="noStrike" kern="1200" dirty="0">
                          <a:solidFill>
                            <a:schemeClr val="tx1"/>
                          </a:solidFill>
                          <a:effectLst/>
                          <a:latin typeface="Roboto" panose="02000000000000000000" pitchFamily="2" charset="0"/>
                          <a:ea typeface="Roboto" panose="02000000000000000000" pitchFamily="2" charset="0"/>
                          <a:cs typeface="Roboto" panose="02000000000000000000" pitchFamily="2" charset="0"/>
                        </a:rPr>
                        <a:t>Mikä häntä työssä turhauttaa?</a:t>
                      </a:r>
                      <a:endParaRPr lang="fi-FI" sz="600" dirty="0">
                        <a:latin typeface="Roboto" panose="02000000000000000000" pitchFamily="2" charset="0"/>
                        <a:ea typeface="Roboto" panose="02000000000000000000" pitchFamily="2" charset="0"/>
                        <a:cs typeface="Roboto" panose="02000000000000000000" pitchFamily="2" charset="0"/>
                      </a:endParaRPr>
                    </a:p>
                  </a:txBody>
                  <a:tcPr marL="51435" marR="51435" marT="25718" marB="25718"/>
                </a:tc>
                <a:extLst>
                  <a:ext uri="{0D108BD9-81ED-4DB2-BD59-A6C34878D82A}">
                    <a16:rowId xmlns:a16="http://schemas.microsoft.com/office/drawing/2014/main" val="136125205"/>
                  </a:ext>
                </a:extLst>
              </a:tr>
            </a:tbl>
          </a:graphicData>
        </a:graphic>
      </p:graphicFrame>
      <p:sp>
        <p:nvSpPr>
          <p:cNvPr id="8" name="Speech Bubble: Rectangle 7">
            <a:extLst>
              <a:ext uri="{FF2B5EF4-FFF2-40B4-BE49-F238E27FC236}">
                <a16:creationId xmlns:a16="http://schemas.microsoft.com/office/drawing/2014/main" id="{5BE546A7-8405-572C-CCAA-0A23A32CBD2C}"/>
              </a:ext>
            </a:extLst>
          </p:cNvPr>
          <p:cNvSpPr/>
          <p:nvPr/>
        </p:nvSpPr>
        <p:spPr>
          <a:xfrm>
            <a:off x="551405" y="5182367"/>
            <a:ext cx="932956" cy="718131"/>
          </a:xfrm>
          <a:prstGeom prst="wedgeRectCallou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514350"/>
            <a:endParaRPr lang="fi-FI" sz="1013">
              <a:solidFill>
                <a:prstClr val="white"/>
              </a:solidFill>
              <a:latin typeface="Aptos" panose="02110004020202020204"/>
            </a:endParaRPr>
          </a:p>
        </p:txBody>
      </p:sp>
      <p:sp>
        <p:nvSpPr>
          <p:cNvPr id="12" name="TextBox 11">
            <a:extLst>
              <a:ext uri="{FF2B5EF4-FFF2-40B4-BE49-F238E27FC236}">
                <a16:creationId xmlns:a16="http://schemas.microsoft.com/office/drawing/2014/main" id="{FCA263E7-C9DC-A31B-A5D1-994F54ADB8D1}"/>
              </a:ext>
            </a:extLst>
          </p:cNvPr>
          <p:cNvSpPr txBox="1"/>
          <p:nvPr/>
        </p:nvSpPr>
        <p:spPr>
          <a:xfrm>
            <a:off x="504591" y="3742539"/>
            <a:ext cx="4200525" cy="300082"/>
          </a:xfrm>
          <a:prstGeom prst="rect">
            <a:avLst/>
          </a:prstGeom>
          <a:noFill/>
        </p:spPr>
        <p:txBody>
          <a:bodyPr wrap="square" lIns="91440" tIns="45720" rIns="91440" bIns="45720" rtlCol="0" anchor="t">
            <a:spAutoFit/>
          </a:bodyPr>
          <a:lstStyle/>
          <a:p>
            <a:pPr defTabSz="514350"/>
            <a:r>
              <a:rPr lang="fi-FI" sz="1350" b="1" dirty="0">
                <a:solidFill>
                  <a:prstClr val="black"/>
                </a:solidFill>
                <a:ea typeface="Roboto"/>
                <a:cs typeface="Roboto"/>
              </a:rPr>
              <a:t>Työntekijäprofiilin nimi:</a:t>
            </a:r>
            <a:r>
              <a:rPr lang="fi-FI" sz="1000" dirty="0">
                <a:solidFill>
                  <a:prstClr val="black"/>
                </a:solidFill>
              </a:rPr>
              <a:t> </a:t>
            </a:r>
          </a:p>
        </p:txBody>
      </p:sp>
    </p:spTree>
    <p:extLst>
      <p:ext uri="{BB962C8B-B14F-4D97-AF65-F5344CB8AC3E}">
        <p14:creationId xmlns:p14="http://schemas.microsoft.com/office/powerpoint/2010/main" val="3973175404"/>
      </p:ext>
    </p:extLst>
  </p:cSld>
  <p:clrMapOvr>
    <a:masterClrMapping/>
  </p:clrMapOvr>
</p:sld>
</file>

<file path=ppt/theme/theme1.xml><?xml version="1.0" encoding="utf-8"?>
<a:theme xmlns:a="http://schemas.openxmlformats.org/drawingml/2006/main" name="Office-teema">
  <a:themeElements>
    <a:clrScheme name="Office-teema">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teema">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te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09df5e57-45c5-4a3e-815f-42f3e5af4797" xsi:nil="true"/>
    <lcf76f155ced4ddcb4097134ff3c332f xmlns="e97bcaba-647c-4544-b55f-faed11082fde">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675C069A2D376D48B4F122645DC00AE3" ma:contentTypeVersion="12" ma:contentTypeDescription="Create a new document." ma:contentTypeScope="" ma:versionID="1f59616bd0b48860234350ff4c175aa2">
  <xsd:schema xmlns:xsd="http://www.w3.org/2001/XMLSchema" xmlns:xs="http://www.w3.org/2001/XMLSchema" xmlns:p="http://schemas.microsoft.com/office/2006/metadata/properties" xmlns:ns2="e97bcaba-647c-4544-b55f-faed11082fde" xmlns:ns3="09df5e57-45c5-4a3e-815f-42f3e5af4797" targetNamespace="http://schemas.microsoft.com/office/2006/metadata/properties" ma:root="true" ma:fieldsID="64792361a42499f554418bf43ee8d7ad" ns2:_="" ns3:_="">
    <xsd:import namespace="e97bcaba-647c-4544-b55f-faed11082fde"/>
    <xsd:import namespace="09df5e57-45c5-4a3e-815f-42f3e5af4797"/>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97bcaba-647c-4544-b55f-faed11082fd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2703ad23-8153-45da-8605-685a98b05156"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09df5e57-45c5-4a3e-815f-42f3e5af4797"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3706c473-6269-470b-990f-3e37b073e042}" ma:internalName="TaxCatchAll" ma:showField="CatchAllData" ma:web="09df5e57-45c5-4a3e-815f-42f3e5af479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DB15BAC-F29B-4392-9A3B-6EE1FA3D1D30}">
  <ds:schemaRefs>
    <ds:schemaRef ds:uri="http://schemas.microsoft.com/sharepoint/v3/contenttype/forms"/>
  </ds:schemaRefs>
</ds:datastoreItem>
</file>

<file path=customXml/itemProps2.xml><?xml version="1.0" encoding="utf-8"?>
<ds:datastoreItem xmlns:ds="http://schemas.openxmlformats.org/officeDocument/2006/customXml" ds:itemID="{D5511858-C0AB-410D-8C05-3B2990373B2B}">
  <ds:schemaRefs>
    <ds:schemaRef ds:uri="09df5e57-45c5-4a3e-815f-42f3e5af4797"/>
    <ds:schemaRef ds:uri="http://purl.org/dc/elements/1.1/"/>
    <ds:schemaRef ds:uri="http://schemas.microsoft.com/office/2006/metadata/properties"/>
    <ds:schemaRef ds:uri="http://purl.org/dc/terms/"/>
    <ds:schemaRef ds:uri="e97bcaba-647c-4544-b55f-faed11082fde"/>
    <ds:schemaRef ds:uri="http://purl.org/dc/dcmitype/"/>
    <ds:schemaRef ds:uri="http://schemas.microsoft.com/office/2006/documentManagement/typ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29F05C1C-A644-4283-8ADE-FE5D77FC0E8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97bcaba-647c-4544-b55f-faed11082fde"/>
    <ds:schemaRef ds:uri="09df5e57-45c5-4a3e-815f-42f3e5af479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0dc41d9b-b010-4340-bce3-e554a9fc2bef}" enabled="1" method="Privileged" siteId="{fa6944af-cc7c-4cd8-9154-c01132798910}" removed="0"/>
  <clbl:label id="{4306014c-c088-4a50-b503-4830bda7971c}" enabled="1" method="Standard" siteId="{9d97530e-8f27-4137-a2a9-5cb4dcf26f2e}" removed="0"/>
</clbl:labelList>
</file>

<file path=docProps/app.xml><?xml version="1.0" encoding="utf-8"?>
<Properties xmlns="http://schemas.openxmlformats.org/officeDocument/2006/extended-properties" xmlns:vt="http://schemas.openxmlformats.org/officeDocument/2006/docPropsVTypes">
  <Template>Office Theme</Template>
  <TotalTime>0</TotalTime>
  <Words>868</Words>
  <Application>Microsoft Office PowerPoint</Application>
  <PresentationFormat>A4 Paper (210x297 mm)</PresentationFormat>
  <Paragraphs>100</Paragraphs>
  <Slides>4</Slides>
  <Notes>1</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4</vt:i4>
      </vt:variant>
    </vt:vector>
  </HeadingPairs>
  <TitlesOfParts>
    <vt:vector size="12" baseType="lpstr">
      <vt:lpstr>Aptos</vt:lpstr>
      <vt:lpstr>Aptos Display</vt:lpstr>
      <vt:lpstr>Arial</vt:lpstr>
      <vt:lpstr>Roboto</vt:lpstr>
      <vt:lpstr>Segoe UI</vt:lpstr>
      <vt:lpstr>Verdana</vt:lpstr>
      <vt:lpstr>Office-teema</vt:lpstr>
      <vt:lpstr>Office Theme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Mika Boedeker (TAMK)</dc:creator>
  <cp:lastModifiedBy>Mika Kylänen (TAMK)</cp:lastModifiedBy>
  <cp:revision>16</cp:revision>
  <dcterms:created xsi:type="dcterms:W3CDTF">2026-05-08T11:40:28Z</dcterms:created>
  <dcterms:modified xsi:type="dcterms:W3CDTF">2026-05-27T06:12:39Z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0x010100675C069A2D376D48B4F122645DC00AE3</vt:lpwstr>
  </property>
  <property fmtid="{D5CDD505-2E9C-101B-9397-08002B2CF9AE}" pid="3" name="MediaServiceImageTags">
    <vt:lpwstr/>
  </property>
  <property fmtid="{D5CDD505-2E9C-101B-9397-08002B2CF9AE}" pid="4" name="ClassificationContentMarkingFooterLocations">
    <vt:lpwstr>Office-teema:8\Office Theme:8</vt:lpwstr>
  </property>
  <property fmtid="{D5CDD505-2E9C-101B-9397-08002B2CF9AE}" pid="5" name="ClassificationContentMarkingFooterText">
    <vt:lpwstr>LUT Group Confidential - Other information (3Y)</vt:lpwstr>
  </property>
</Properties>
</file>