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EE8557AE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161AAF-6C85-1E72-B93C-1AF8704C3084}" name="Mika Boedeker (TAMK)" initials="MB" userId="S::mika.boedeker@tuni.fi::1581a175-ddcf-49da-88c5-efd058dd5c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1ED6B1-FD6B-428D-BCD0-35347595B0A8}" v="3" dt="2026-05-12T11:35:49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994" autoAdjust="0"/>
  </p:normalViewPr>
  <p:slideViewPr>
    <p:cSldViewPr snapToGrid="0">
      <p:cViewPr varScale="1">
        <p:scale>
          <a:sx n="69" d="100"/>
          <a:sy n="69" d="100"/>
        </p:scale>
        <p:origin x="3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i Tanner (TAMK)" userId="S::kirsi.tanner_tuni.fi#ext#@lut.onmicrosoft.com::4fbf42e0-2d32-4c5d-9e17-8134b7df0331" providerId="AD" clId="Web-{B7609B04-7647-A47A-9B84-879E38894198}"/>
    <pc:docChg chg="addSld">
      <pc:chgData name="Kirsi Tanner (TAMK)" userId="S::kirsi.tanner_tuni.fi#ext#@lut.onmicrosoft.com::4fbf42e0-2d32-4c5d-9e17-8134b7df0331" providerId="AD" clId="Web-{B7609B04-7647-A47A-9B84-879E38894198}" dt="2026-05-11T13:17:11.595" v="0"/>
      <pc:docMkLst>
        <pc:docMk/>
      </pc:docMkLst>
      <pc:sldChg chg="add replId">
        <pc:chgData name="Kirsi Tanner (TAMK)" userId="S::kirsi.tanner_tuni.fi#ext#@lut.onmicrosoft.com::4fbf42e0-2d32-4c5d-9e17-8134b7df0331" providerId="AD" clId="Web-{B7609B04-7647-A47A-9B84-879E38894198}" dt="2026-05-11T13:17:11.595" v="0"/>
        <pc:sldMkLst>
          <pc:docMk/>
          <pc:sldMk cId="642275314" sldId="259"/>
        </pc:sldMkLst>
      </pc:sldChg>
    </pc:docChg>
  </pc:docChgLst>
  <pc:docChgLst>
    <pc:chgData name="Mika Boedeker (TAMK)" userId="1581a175-ddcf-49da-88c5-efd058dd5c16" providerId="ADAL" clId="{B53B44FF-2223-4F1C-A39C-51F227178504}"/>
    <pc:docChg chg="undo custSel delSld modSld sldOrd">
      <pc:chgData name="Mika Boedeker (TAMK)" userId="1581a175-ddcf-49da-88c5-efd058dd5c16" providerId="ADAL" clId="{B53B44FF-2223-4F1C-A39C-51F227178504}" dt="2026-05-19T07:52:03.233" v="251" actId="20577"/>
      <pc:docMkLst>
        <pc:docMk/>
      </pc:docMkLst>
      <pc:sldChg chg="modSp mod ord">
        <pc:chgData name="Mika Boedeker (TAMK)" userId="1581a175-ddcf-49da-88c5-efd058dd5c16" providerId="ADAL" clId="{B53B44FF-2223-4F1C-A39C-51F227178504}" dt="2026-05-12T11:35:52.767" v="210" actId="2085"/>
        <pc:sldMkLst>
          <pc:docMk/>
          <pc:sldMk cId="4001716142" sldId="258"/>
        </pc:sldMkLst>
        <pc:spChg chg="mod">
          <ac:chgData name="Mika Boedeker (TAMK)" userId="1581a175-ddcf-49da-88c5-efd058dd5c16" providerId="ADAL" clId="{B53B44FF-2223-4F1C-A39C-51F227178504}" dt="2026-05-12T11:35:52.767" v="210" actId="2085"/>
          <ac:spMkLst>
            <pc:docMk/>
            <pc:sldMk cId="4001716142" sldId="258"/>
            <ac:spMk id="4" creationId="{C83A028C-48F3-BCC2-2951-95D0C01E0A3B}"/>
          </ac:spMkLst>
        </pc:spChg>
        <pc:picChg chg="mod">
          <ac:chgData name="Mika Boedeker (TAMK)" userId="1581a175-ddcf-49da-88c5-efd058dd5c16" providerId="ADAL" clId="{B53B44FF-2223-4F1C-A39C-51F227178504}" dt="2026-05-11T08:24:21.081" v="202" actId="1035"/>
          <ac:picMkLst>
            <pc:docMk/>
            <pc:sldMk cId="4001716142" sldId="258"/>
            <ac:picMk id="2" creationId="{E42D7BC2-8178-7FDD-CBAF-9F6302B4B89B}"/>
          </ac:picMkLst>
        </pc:picChg>
      </pc:sldChg>
      <pc:sldChg chg="modSp mod">
        <pc:chgData name="Mika Boedeker (TAMK)" userId="1581a175-ddcf-49da-88c5-efd058dd5c16" providerId="ADAL" clId="{B53B44FF-2223-4F1C-A39C-51F227178504}" dt="2026-05-19T07:52:03.233" v="251" actId="20577"/>
        <pc:sldMkLst>
          <pc:docMk/>
          <pc:sldMk cId="642275314" sldId="259"/>
        </pc:sldMkLst>
        <pc:spChg chg="mod">
          <ac:chgData name="Mika Boedeker (TAMK)" userId="1581a175-ddcf-49da-88c5-efd058dd5c16" providerId="ADAL" clId="{B53B44FF-2223-4F1C-A39C-51F227178504}" dt="2026-05-12T11:42:32.395" v="211" actId="1582"/>
          <ac:spMkLst>
            <pc:docMk/>
            <pc:sldMk cId="642275314" sldId="259"/>
            <ac:spMk id="4" creationId="{F9A96116-8309-DC10-4BC9-4956AF57D28F}"/>
          </ac:spMkLst>
        </pc:spChg>
        <pc:spChg chg="mod">
          <ac:chgData name="Mika Boedeker (TAMK)" userId="1581a175-ddcf-49da-88c5-efd058dd5c16" providerId="ADAL" clId="{B53B44FF-2223-4F1C-A39C-51F227178504}" dt="2026-05-19T07:52:03.233" v="251" actId="20577"/>
          <ac:spMkLst>
            <pc:docMk/>
            <pc:sldMk cId="642275314" sldId="259"/>
            <ac:spMk id="8" creationId="{C34AE239-D454-3E04-A779-9C8A96C221E8}"/>
          </ac:spMkLst>
        </pc:spChg>
      </pc:sldChg>
    </pc:docChg>
  </pc:docChgLst>
  <pc:docChgLst>
    <pc:chgData name="Mika Boedeker (TAMK)" userId="S::mika.boedeker_tuni.fi#ext#@lut.onmicrosoft.com::e7b20ded-c90c-4e01-a1cb-f491152bfaa4" providerId="AD" clId="Web-{6230CFBC-46C5-4136-AA50-3A7AA281D79B}"/>
    <pc:docChg chg="delSld modSld">
      <pc:chgData name="Mika Boedeker (TAMK)" userId="S::mika.boedeker_tuni.fi#ext#@lut.onmicrosoft.com::e7b20ded-c90c-4e01-a1cb-f491152bfaa4" providerId="AD" clId="Web-{6230CFBC-46C5-4136-AA50-3A7AA281D79B}" dt="2026-05-12T11:34:41.234" v="5"/>
      <pc:docMkLst>
        <pc:docMk/>
      </pc:docMkLst>
      <pc:sldChg chg="modSp">
        <pc:chgData name="Mika Boedeker (TAMK)" userId="S::mika.boedeker_tuni.fi#ext#@lut.onmicrosoft.com::e7b20ded-c90c-4e01-a1cb-f491152bfaa4" providerId="AD" clId="Web-{6230CFBC-46C5-4136-AA50-3A7AA281D79B}" dt="2026-05-12T11:34:41.234" v="5"/>
        <pc:sldMkLst>
          <pc:docMk/>
          <pc:sldMk cId="4001716142" sldId="258"/>
        </pc:sldMkLst>
        <pc:spChg chg="mod">
          <ac:chgData name="Mika Boedeker (TAMK)" userId="S::mika.boedeker_tuni.fi#ext#@lut.onmicrosoft.com::e7b20ded-c90c-4e01-a1cb-f491152bfaa4" providerId="AD" clId="Web-{6230CFBC-46C5-4136-AA50-3A7AA281D79B}" dt="2026-05-12T11:34:41.234" v="5"/>
          <ac:spMkLst>
            <pc:docMk/>
            <pc:sldMk cId="4001716142" sldId="258"/>
            <ac:spMk id="4" creationId="{C83A028C-48F3-BCC2-2951-95D0C01E0A3B}"/>
          </ac:spMkLst>
        </pc:spChg>
      </pc:sldChg>
    </pc:docChg>
  </pc:docChgLst>
</pc:chgInfo>
</file>

<file path=ppt/comments/modernComment_102_EE8557A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2EB88E6-E564-4DEB-A4F1-CF21ADFF67E7}" authorId="{49161AAF-6C85-1E72-B93C-1AF8704C3084}" created="2026-05-11T08:06:49.37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01716142" sldId="258"/>
      <ac:picMk id="2" creationId="{E42D7BC2-8178-7FDD-CBAF-9F6302B4B89B}"/>
    </ac:deMkLst>
    <p188:txBody>
      <a:bodyPr/>
      <a:lstStyle/>
      <a:p>
        <a:r>
          <a:rPr lang="fi-FI"/>
          <a:t>Alt teksti:
Ympyräkuvio, jossa on kahdeksan tunneperhelohkoa niitä kuvaavine tunnetermeineen.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39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4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37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2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03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237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00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85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87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7E10C-B6F3-47FC-A980-C5A4C012B020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64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02_EE8557AE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66CF3-D1B0-F992-CA98-3D40597B6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9A96116-8309-DC10-4BC9-4956AF57D28F}"/>
              </a:ext>
            </a:extLst>
          </p:cNvPr>
          <p:cNvSpPr/>
          <p:nvPr/>
        </p:nvSpPr>
        <p:spPr>
          <a:xfrm>
            <a:off x="476250" y="444500"/>
            <a:ext cx="5905500" cy="4229100"/>
          </a:xfrm>
          <a:custGeom>
            <a:avLst/>
            <a:gdLst>
              <a:gd name="csX0" fmla="*/ 0 w 5905500"/>
              <a:gd name="csY0" fmla="*/ 0 h 4229100"/>
              <a:gd name="csX1" fmla="*/ 597112 w 5905500"/>
              <a:gd name="csY1" fmla="*/ 0 h 4229100"/>
              <a:gd name="csX2" fmla="*/ 1253278 w 5905500"/>
              <a:gd name="csY2" fmla="*/ 0 h 4229100"/>
              <a:gd name="csX3" fmla="*/ 1968500 w 5905500"/>
              <a:gd name="csY3" fmla="*/ 0 h 4229100"/>
              <a:gd name="csX4" fmla="*/ 2506557 w 5905500"/>
              <a:gd name="csY4" fmla="*/ 0 h 4229100"/>
              <a:gd name="csX5" fmla="*/ 3103668 w 5905500"/>
              <a:gd name="csY5" fmla="*/ 0 h 4229100"/>
              <a:gd name="csX6" fmla="*/ 3582670 w 5905500"/>
              <a:gd name="csY6" fmla="*/ 0 h 4229100"/>
              <a:gd name="csX7" fmla="*/ 4179782 w 5905500"/>
              <a:gd name="csY7" fmla="*/ 0 h 4229100"/>
              <a:gd name="csX8" fmla="*/ 4658783 w 5905500"/>
              <a:gd name="csY8" fmla="*/ 0 h 4229100"/>
              <a:gd name="csX9" fmla="*/ 5905500 w 5905500"/>
              <a:gd name="csY9" fmla="*/ 0 h 4229100"/>
              <a:gd name="csX10" fmla="*/ 5905500 w 5905500"/>
              <a:gd name="csY10" fmla="*/ 477284 h 4229100"/>
              <a:gd name="csX11" fmla="*/ 5905500 w 5905500"/>
              <a:gd name="csY11" fmla="*/ 996859 h 4229100"/>
              <a:gd name="csX12" fmla="*/ 5905500 w 5905500"/>
              <a:gd name="csY12" fmla="*/ 1516434 h 4229100"/>
              <a:gd name="csX13" fmla="*/ 5905500 w 5905500"/>
              <a:gd name="csY13" fmla="*/ 2078301 h 4229100"/>
              <a:gd name="csX14" fmla="*/ 5905500 w 5905500"/>
              <a:gd name="csY14" fmla="*/ 2724749 h 4229100"/>
              <a:gd name="csX15" fmla="*/ 5905500 w 5905500"/>
              <a:gd name="csY15" fmla="*/ 3202033 h 4229100"/>
              <a:gd name="csX16" fmla="*/ 5905500 w 5905500"/>
              <a:gd name="csY16" fmla="*/ 4229100 h 4229100"/>
              <a:gd name="csX17" fmla="*/ 5190278 w 5905500"/>
              <a:gd name="csY17" fmla="*/ 4229100 h 4229100"/>
              <a:gd name="csX18" fmla="*/ 4475057 w 5905500"/>
              <a:gd name="csY18" fmla="*/ 4229100 h 4229100"/>
              <a:gd name="csX19" fmla="*/ 3818890 w 5905500"/>
              <a:gd name="csY19" fmla="*/ 4229100 h 4229100"/>
              <a:gd name="csX20" fmla="*/ 3103668 w 5905500"/>
              <a:gd name="csY20" fmla="*/ 4229100 h 4229100"/>
              <a:gd name="csX21" fmla="*/ 2388447 w 5905500"/>
              <a:gd name="csY21" fmla="*/ 4229100 h 4229100"/>
              <a:gd name="csX22" fmla="*/ 1850390 w 5905500"/>
              <a:gd name="csY22" fmla="*/ 4229100 h 4229100"/>
              <a:gd name="csX23" fmla="*/ 1371388 w 5905500"/>
              <a:gd name="csY23" fmla="*/ 4229100 h 4229100"/>
              <a:gd name="csX24" fmla="*/ 892387 w 5905500"/>
              <a:gd name="csY24" fmla="*/ 4229100 h 4229100"/>
              <a:gd name="csX25" fmla="*/ 0 w 5905500"/>
              <a:gd name="csY25" fmla="*/ 4229100 h 4229100"/>
              <a:gd name="csX26" fmla="*/ 0 w 5905500"/>
              <a:gd name="csY26" fmla="*/ 3751816 h 4229100"/>
              <a:gd name="csX27" fmla="*/ 0 w 5905500"/>
              <a:gd name="csY27" fmla="*/ 3063077 h 4229100"/>
              <a:gd name="csX28" fmla="*/ 0 w 5905500"/>
              <a:gd name="csY28" fmla="*/ 2585793 h 4229100"/>
              <a:gd name="csX29" fmla="*/ 0 w 5905500"/>
              <a:gd name="csY29" fmla="*/ 2023926 h 4229100"/>
              <a:gd name="csX30" fmla="*/ 0 w 5905500"/>
              <a:gd name="csY30" fmla="*/ 1462060 h 4229100"/>
              <a:gd name="csX31" fmla="*/ 0 w 5905500"/>
              <a:gd name="csY31" fmla="*/ 857903 h 4229100"/>
              <a:gd name="csX32" fmla="*/ 0 w 5905500"/>
              <a:gd name="csY32" fmla="*/ 0 h 42291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5905500" h="4229100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896862" y="142016"/>
                  <a:pt x="5887867" y="381594"/>
                  <a:pt x="5905500" y="477284"/>
                </a:cubicBezTo>
                <a:cubicBezTo>
                  <a:pt x="5923133" y="572974"/>
                  <a:pt x="5924799" y="790344"/>
                  <a:pt x="5905500" y="996859"/>
                </a:cubicBezTo>
                <a:cubicBezTo>
                  <a:pt x="5886201" y="1203374"/>
                  <a:pt x="5918797" y="1336781"/>
                  <a:pt x="5905500" y="1516434"/>
                </a:cubicBezTo>
                <a:cubicBezTo>
                  <a:pt x="5892203" y="1696087"/>
                  <a:pt x="5895856" y="1865540"/>
                  <a:pt x="5905500" y="2078301"/>
                </a:cubicBezTo>
                <a:cubicBezTo>
                  <a:pt x="5915144" y="2291062"/>
                  <a:pt x="5914617" y="2544112"/>
                  <a:pt x="5905500" y="2724749"/>
                </a:cubicBezTo>
                <a:cubicBezTo>
                  <a:pt x="5896383" y="2905386"/>
                  <a:pt x="5890274" y="3040296"/>
                  <a:pt x="5905500" y="3202033"/>
                </a:cubicBezTo>
                <a:cubicBezTo>
                  <a:pt x="5920726" y="3363770"/>
                  <a:pt x="5883875" y="3863372"/>
                  <a:pt x="5905500" y="4229100"/>
                </a:cubicBezTo>
                <a:cubicBezTo>
                  <a:pt x="5650853" y="4212943"/>
                  <a:pt x="5516233" y="4197336"/>
                  <a:pt x="5190278" y="4229100"/>
                </a:cubicBezTo>
                <a:cubicBezTo>
                  <a:pt x="4864323" y="4260864"/>
                  <a:pt x="4728773" y="4230046"/>
                  <a:pt x="4475057" y="4229100"/>
                </a:cubicBezTo>
                <a:cubicBezTo>
                  <a:pt x="4221341" y="4228154"/>
                  <a:pt x="4135081" y="4226911"/>
                  <a:pt x="3818890" y="4229100"/>
                </a:cubicBezTo>
                <a:cubicBezTo>
                  <a:pt x="3502699" y="4231289"/>
                  <a:pt x="3426556" y="4248467"/>
                  <a:pt x="3103668" y="4229100"/>
                </a:cubicBezTo>
                <a:cubicBezTo>
                  <a:pt x="2780780" y="4209733"/>
                  <a:pt x="2674880" y="4252659"/>
                  <a:pt x="2388447" y="4229100"/>
                </a:cubicBezTo>
                <a:cubicBezTo>
                  <a:pt x="2102014" y="4205541"/>
                  <a:pt x="2067727" y="4255754"/>
                  <a:pt x="1850390" y="4229100"/>
                </a:cubicBezTo>
                <a:cubicBezTo>
                  <a:pt x="1633053" y="4202446"/>
                  <a:pt x="1526399" y="4226185"/>
                  <a:pt x="1371388" y="4229100"/>
                </a:cubicBezTo>
                <a:cubicBezTo>
                  <a:pt x="1216377" y="4232015"/>
                  <a:pt x="1079361" y="4224872"/>
                  <a:pt x="892387" y="4229100"/>
                </a:cubicBezTo>
                <a:cubicBezTo>
                  <a:pt x="705413" y="4233328"/>
                  <a:pt x="353031" y="4223870"/>
                  <a:pt x="0" y="4229100"/>
                </a:cubicBezTo>
                <a:cubicBezTo>
                  <a:pt x="-8346" y="4083859"/>
                  <a:pt x="22286" y="3979002"/>
                  <a:pt x="0" y="3751816"/>
                </a:cubicBezTo>
                <a:cubicBezTo>
                  <a:pt x="-22286" y="3524630"/>
                  <a:pt x="-26905" y="3324863"/>
                  <a:pt x="0" y="3063077"/>
                </a:cubicBezTo>
                <a:cubicBezTo>
                  <a:pt x="26905" y="2801291"/>
                  <a:pt x="12191" y="2737450"/>
                  <a:pt x="0" y="2585793"/>
                </a:cubicBezTo>
                <a:cubicBezTo>
                  <a:pt x="-12191" y="2434136"/>
                  <a:pt x="-20101" y="2255595"/>
                  <a:pt x="0" y="2023926"/>
                </a:cubicBezTo>
                <a:cubicBezTo>
                  <a:pt x="20101" y="1792257"/>
                  <a:pt x="27874" y="1597191"/>
                  <a:pt x="0" y="1462060"/>
                </a:cubicBezTo>
                <a:cubicBezTo>
                  <a:pt x="-27874" y="1326929"/>
                  <a:pt x="-16603" y="1024209"/>
                  <a:pt x="0" y="857903"/>
                </a:cubicBezTo>
                <a:cubicBezTo>
                  <a:pt x="16603" y="691597"/>
                  <a:pt x="-36908" y="297648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Työstä tunteita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Tunteet ovat väistämätön osa merkityksellistä työntekijäkokemusta. Kun omat, kollegan ja asiakkaan tunteet ovat pelissä, tunnetaidot nousevat tärkeään rooliin.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Koska organisaatioissa koko ajan ”sattuu ja tapahtuu” sellaista, mikä aiheuttaa tunteita, ei ole yhdentekevää, miten näihin ns. affektiivisiin tapahtumiin suhtaudutaan. Työhyvinvointikin rakentuu viime kädessä tunteille.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Organisaatiossa vallitseva emotionaalinen ilmapiiri lyö väistämättä leimansa sille, millaisia tunteita organisaatiossa koetaan, näytetään tai peitetään (tai jopa näytellään) erilaisissa tilanteissa.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Jokaisen onkin roolistaan riippumatta hyvä opetella tunnetaitoja ja paras on aloittaa itsestä. Kaiken perusta on omien tunteiden tunnistaminen ja nimeäminen. Sen jälkeen myös muiden ihmisten tunteiden tulkinta on helpompaa.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Pelkkä tunnistaminen ei kuitenkaan riitä, vaan on hyvä ymmärtää myös, mistä tunteet johtuvat, miten niihin suhtautuu, miten ne vaikuttavat ja miten niitä voisi säädellä.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”Tunnepizzan” avulla työstetään koettuja tunteita. Se</a:t>
            </a:r>
          </a:p>
          <a:p>
            <a:pPr marL="628650" lvl="1" indent="-171450">
              <a:buFont typeface="Aptos" panose="020B0004020202020204" pitchFamily="34" charset="0"/>
              <a:buChar char="–"/>
            </a:pPr>
            <a:r>
              <a:rPr lang="fi-FI" sz="1200" dirty="0">
                <a:solidFill>
                  <a:schemeClr val="tx1"/>
                </a:solidFill>
              </a:rPr>
              <a:t>auttaa hahmottamaan tunnekirjoa,</a:t>
            </a:r>
          </a:p>
          <a:p>
            <a:pPr marL="628650" lvl="1" indent="-171450">
              <a:buFont typeface="Aptos" panose="020B0004020202020204" pitchFamily="34" charset="0"/>
              <a:buChar char="–"/>
            </a:pPr>
            <a:r>
              <a:rPr lang="fi-FI" sz="1200" dirty="0">
                <a:solidFill>
                  <a:schemeClr val="tx1"/>
                </a:solidFill>
              </a:rPr>
              <a:t>inspiroi tunnistamaan ja nimeämään tunteita,</a:t>
            </a:r>
          </a:p>
          <a:p>
            <a:pPr marL="628650" lvl="1" indent="-171450">
              <a:buFont typeface="Aptos" panose="020B0004020202020204" pitchFamily="34" charset="0"/>
              <a:buChar char="–"/>
            </a:pPr>
            <a:r>
              <a:rPr lang="fi-FI" sz="1200" dirty="0">
                <a:solidFill>
                  <a:schemeClr val="tx1"/>
                </a:solidFill>
              </a:rPr>
              <a:t>johdattaa pohtimaan ja ymmärtämään tunteiden syitä ja seurauksia sekä</a:t>
            </a:r>
          </a:p>
          <a:p>
            <a:pPr marL="628650" lvl="1" indent="-171450">
              <a:buFont typeface="Aptos" panose="020B0004020202020204" pitchFamily="34" charset="0"/>
              <a:buChar char="–"/>
            </a:pPr>
            <a:r>
              <a:rPr lang="fi-FI" sz="1200" dirty="0">
                <a:solidFill>
                  <a:schemeClr val="tx1"/>
                </a:solidFill>
              </a:rPr>
              <a:t>keinoja, joilla tunteita voi säädellä.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</p:txBody>
      </p:sp>
      <p:pic>
        <p:nvPicPr>
          <p:cNvPr id="7" name="Kuva 6" descr="Tiedot tasaisella täytöllä">
            <a:extLst>
              <a:ext uri="{FF2B5EF4-FFF2-40B4-BE49-F238E27FC236}">
                <a16:creationId xmlns:a16="http://schemas.microsoft.com/office/drawing/2014/main" id="{2FD907C6-734D-B9BF-1915-9F07318C1D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75569" y="499208"/>
            <a:ext cx="468923" cy="468923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C34AE239-D454-3E04-A779-9C8A96C221E8}"/>
              </a:ext>
            </a:extLst>
          </p:cNvPr>
          <p:cNvSpPr/>
          <p:nvPr/>
        </p:nvSpPr>
        <p:spPr>
          <a:xfrm>
            <a:off x="476250" y="4907085"/>
            <a:ext cx="5905500" cy="4038795"/>
          </a:xfrm>
          <a:custGeom>
            <a:avLst/>
            <a:gdLst>
              <a:gd name="csX0" fmla="*/ 0 w 5905500"/>
              <a:gd name="csY0" fmla="*/ 0 h 4038795"/>
              <a:gd name="csX1" fmla="*/ 597112 w 5905500"/>
              <a:gd name="csY1" fmla="*/ 0 h 4038795"/>
              <a:gd name="csX2" fmla="*/ 1253278 w 5905500"/>
              <a:gd name="csY2" fmla="*/ 0 h 4038795"/>
              <a:gd name="csX3" fmla="*/ 1968500 w 5905500"/>
              <a:gd name="csY3" fmla="*/ 0 h 4038795"/>
              <a:gd name="csX4" fmla="*/ 2506557 w 5905500"/>
              <a:gd name="csY4" fmla="*/ 0 h 4038795"/>
              <a:gd name="csX5" fmla="*/ 3103668 w 5905500"/>
              <a:gd name="csY5" fmla="*/ 0 h 4038795"/>
              <a:gd name="csX6" fmla="*/ 3582670 w 5905500"/>
              <a:gd name="csY6" fmla="*/ 0 h 4038795"/>
              <a:gd name="csX7" fmla="*/ 4179782 w 5905500"/>
              <a:gd name="csY7" fmla="*/ 0 h 4038795"/>
              <a:gd name="csX8" fmla="*/ 4658783 w 5905500"/>
              <a:gd name="csY8" fmla="*/ 0 h 4038795"/>
              <a:gd name="csX9" fmla="*/ 5905500 w 5905500"/>
              <a:gd name="csY9" fmla="*/ 0 h 4038795"/>
              <a:gd name="csX10" fmla="*/ 5905500 w 5905500"/>
              <a:gd name="csY10" fmla="*/ 551969 h 4038795"/>
              <a:gd name="csX11" fmla="*/ 5905500 w 5905500"/>
              <a:gd name="csY11" fmla="*/ 1144325 h 4038795"/>
              <a:gd name="csX12" fmla="*/ 5905500 w 5905500"/>
              <a:gd name="csY12" fmla="*/ 1736682 h 4038795"/>
              <a:gd name="csX13" fmla="*/ 5905500 w 5905500"/>
              <a:gd name="csY13" fmla="*/ 2369426 h 4038795"/>
              <a:gd name="csX14" fmla="*/ 5905500 w 5905500"/>
              <a:gd name="csY14" fmla="*/ 3082947 h 4038795"/>
              <a:gd name="csX15" fmla="*/ 5905500 w 5905500"/>
              <a:gd name="csY15" fmla="*/ 4038795 h 4038795"/>
              <a:gd name="csX16" fmla="*/ 5249333 w 5905500"/>
              <a:gd name="csY16" fmla="*/ 4038795 h 4038795"/>
              <a:gd name="csX17" fmla="*/ 4593167 w 5905500"/>
              <a:gd name="csY17" fmla="*/ 4038795 h 4038795"/>
              <a:gd name="csX18" fmla="*/ 3877945 w 5905500"/>
              <a:gd name="csY18" fmla="*/ 4038795 h 4038795"/>
              <a:gd name="csX19" fmla="*/ 3221778 w 5905500"/>
              <a:gd name="csY19" fmla="*/ 4038795 h 4038795"/>
              <a:gd name="csX20" fmla="*/ 2506557 w 5905500"/>
              <a:gd name="csY20" fmla="*/ 4038795 h 4038795"/>
              <a:gd name="csX21" fmla="*/ 1791335 w 5905500"/>
              <a:gd name="csY21" fmla="*/ 4038795 h 4038795"/>
              <a:gd name="csX22" fmla="*/ 1253278 w 5905500"/>
              <a:gd name="csY22" fmla="*/ 4038795 h 4038795"/>
              <a:gd name="csX23" fmla="*/ 774277 w 5905500"/>
              <a:gd name="csY23" fmla="*/ 4038795 h 4038795"/>
              <a:gd name="csX24" fmla="*/ 0 w 5905500"/>
              <a:gd name="csY24" fmla="*/ 4038795 h 4038795"/>
              <a:gd name="csX25" fmla="*/ 0 w 5905500"/>
              <a:gd name="csY25" fmla="*/ 3325275 h 4038795"/>
              <a:gd name="csX26" fmla="*/ 0 w 5905500"/>
              <a:gd name="csY26" fmla="*/ 2571366 h 4038795"/>
              <a:gd name="csX27" fmla="*/ 0 w 5905500"/>
              <a:gd name="csY27" fmla="*/ 1817458 h 4038795"/>
              <a:gd name="csX28" fmla="*/ 0 w 5905500"/>
              <a:gd name="csY28" fmla="*/ 1265489 h 4038795"/>
              <a:gd name="csX29" fmla="*/ 0 w 5905500"/>
              <a:gd name="csY29" fmla="*/ 632745 h 4038795"/>
              <a:gd name="csX30" fmla="*/ 0 w 5905500"/>
              <a:gd name="csY30" fmla="*/ 0 h 40387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5905500" h="4038795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900863" y="223173"/>
                  <a:pt x="5890654" y="383109"/>
                  <a:pt x="5905500" y="551969"/>
                </a:cubicBezTo>
                <a:cubicBezTo>
                  <a:pt x="5920346" y="720829"/>
                  <a:pt x="5878812" y="867522"/>
                  <a:pt x="5905500" y="1144325"/>
                </a:cubicBezTo>
                <a:cubicBezTo>
                  <a:pt x="5932188" y="1421128"/>
                  <a:pt x="5899640" y="1563674"/>
                  <a:pt x="5905500" y="1736682"/>
                </a:cubicBezTo>
                <a:cubicBezTo>
                  <a:pt x="5911360" y="1909690"/>
                  <a:pt x="5890867" y="2101891"/>
                  <a:pt x="5905500" y="2369426"/>
                </a:cubicBezTo>
                <a:cubicBezTo>
                  <a:pt x="5920133" y="2636961"/>
                  <a:pt x="5899649" y="2791341"/>
                  <a:pt x="5905500" y="3082947"/>
                </a:cubicBezTo>
                <a:cubicBezTo>
                  <a:pt x="5911351" y="3374553"/>
                  <a:pt x="5910698" y="3609668"/>
                  <a:pt x="5905500" y="4038795"/>
                </a:cubicBezTo>
                <a:cubicBezTo>
                  <a:pt x="5633464" y="4044867"/>
                  <a:pt x="5467436" y="4041155"/>
                  <a:pt x="5249333" y="4038795"/>
                </a:cubicBezTo>
                <a:cubicBezTo>
                  <a:pt x="5031230" y="4036435"/>
                  <a:pt x="4885194" y="4015179"/>
                  <a:pt x="4593167" y="4038795"/>
                </a:cubicBezTo>
                <a:cubicBezTo>
                  <a:pt x="4301140" y="4062411"/>
                  <a:pt x="4131930" y="4042757"/>
                  <a:pt x="3877945" y="4038795"/>
                </a:cubicBezTo>
                <a:cubicBezTo>
                  <a:pt x="3623960" y="4034833"/>
                  <a:pt x="3537969" y="4036606"/>
                  <a:pt x="3221778" y="4038795"/>
                </a:cubicBezTo>
                <a:cubicBezTo>
                  <a:pt x="2905587" y="4040984"/>
                  <a:pt x="2823561" y="4056263"/>
                  <a:pt x="2506557" y="4038795"/>
                </a:cubicBezTo>
                <a:cubicBezTo>
                  <a:pt x="2189553" y="4021327"/>
                  <a:pt x="2078199" y="4066974"/>
                  <a:pt x="1791335" y="4038795"/>
                </a:cubicBezTo>
                <a:cubicBezTo>
                  <a:pt x="1504471" y="4010616"/>
                  <a:pt x="1470615" y="4065449"/>
                  <a:pt x="1253278" y="4038795"/>
                </a:cubicBezTo>
                <a:cubicBezTo>
                  <a:pt x="1035941" y="4012141"/>
                  <a:pt x="925555" y="4030780"/>
                  <a:pt x="774277" y="4038795"/>
                </a:cubicBezTo>
                <a:cubicBezTo>
                  <a:pt x="622999" y="4046810"/>
                  <a:pt x="200366" y="4033130"/>
                  <a:pt x="0" y="4038795"/>
                </a:cubicBezTo>
                <a:cubicBezTo>
                  <a:pt x="29709" y="3844109"/>
                  <a:pt x="547" y="3575011"/>
                  <a:pt x="0" y="3325275"/>
                </a:cubicBezTo>
                <a:cubicBezTo>
                  <a:pt x="-547" y="3075539"/>
                  <a:pt x="18212" y="2882859"/>
                  <a:pt x="0" y="2571366"/>
                </a:cubicBezTo>
                <a:cubicBezTo>
                  <a:pt x="-18212" y="2259873"/>
                  <a:pt x="10879" y="2021639"/>
                  <a:pt x="0" y="1817458"/>
                </a:cubicBezTo>
                <a:cubicBezTo>
                  <a:pt x="-10879" y="1613277"/>
                  <a:pt x="-15493" y="1401864"/>
                  <a:pt x="0" y="1265489"/>
                </a:cubicBezTo>
                <a:cubicBezTo>
                  <a:pt x="15493" y="1129114"/>
                  <a:pt x="-21172" y="931228"/>
                  <a:pt x="0" y="632745"/>
                </a:cubicBezTo>
                <a:cubicBezTo>
                  <a:pt x="21172" y="334262"/>
                  <a:pt x="-28603" y="175284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Tee näin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Työkalu on ensi sijassa tarkoitettu fasilitoituun keskustelevaan ryhmätyöskentelyyn mutta sitä voi soveltaa myös itsenäiseen yksilötyöskentelyyn.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marL="342900" indent="-342900" defTabSz="914400">
              <a:buFont typeface="+mj-lt"/>
              <a:buAutoNum type="arabicPeriod"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Alusta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työskentely esim. edellä esitetyillä teemoilla</a:t>
            </a:r>
            <a:r>
              <a:rPr lang="fi-FI" sz="1200" dirty="0">
                <a:solidFill>
                  <a:srgbClr val="000000"/>
                </a:solidFill>
                <a:ea typeface="Verdana"/>
              </a:rPr>
              <a:t> ja e</a:t>
            </a:r>
            <a:r>
              <a:rPr kumimoji="0" lang="fi-FI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sittele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tunnepizzan</a:t>
            </a:r>
            <a:r>
              <a:rPr lang="fi-FI" sz="1200" dirty="0">
                <a:solidFill>
                  <a:srgbClr val="000000"/>
                </a:solidFill>
                <a:ea typeface="Verdana"/>
              </a:rPr>
              <a:t> tunteiden neljä pää- ja kahdeksan alaperhettä (tarkemmin esim. Boedeker (2019)).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marL="342900" indent="-342900" defTabSz="914400">
              <a:buFont typeface="+mj-lt"/>
              <a:buAutoNum type="arabicPeriod"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Määrittele työskentelyn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aika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. Pelkän ”pizzan” täyttö ja keskustelu pienryhmissä vie tavallisesti noin 30 minuuttia. Muodosta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ryhmät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(esim. </a:t>
            </a:r>
            <a:r>
              <a:rPr kumimoji="0" lang="fi-FI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Teams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/</a:t>
            </a:r>
            <a:r>
              <a:rPr kumimoji="0" lang="fi-FI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Zoom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tai pöytäryhmät). Suositeltava ryhmäkoko on 3-6 henkilöä.</a:t>
            </a:r>
          </a:p>
          <a:p>
            <a:pPr marL="342900" indent="-342900" defTabSz="914400">
              <a:buFont typeface="+mj-lt"/>
              <a:buAutoNum type="arabicPeriod"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Jaa kullekin pienryhmälle oma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työpohja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(linkki tiedostoon tai tulostettu pohja ja tarvittavat välineet, kuten kyniä, Post-it -lappuja tms.).</a:t>
            </a:r>
          </a:p>
          <a:p>
            <a:pPr marL="342900" indent="-342900" defTabSz="914400">
              <a:buFont typeface="+mj-lt"/>
              <a:buAutoNum type="arabicPeriod"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Fasilitaattorina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roolisi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on luoda turvallinen ilmapiiri, varmistaa ohjeiden ymmärtäminen, sekä katsoa, että työskentely pääsee käyntiin ja etenee.</a:t>
            </a:r>
            <a:r>
              <a:rPr lang="fi-FI" sz="1200" dirty="0">
                <a:solidFill>
                  <a:srgbClr val="000000"/>
                </a:solidFill>
                <a:ea typeface="Verdana"/>
              </a:rPr>
              <a:t> Alkuun voi varata vähän aikaa yksilötyöskentelyyn, mutta keskustelu voi alkaa heti kun se ryhmästä tuntuu luontevalta.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marL="342900" indent="-342900" defTabSz="914400">
              <a:buFont typeface="+mj-lt"/>
              <a:buAutoNum type="arabicPeriod"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Lopuksi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ryhmät voivat esitellä täyttämiään työpohjia, esim. 10 minuuttia per ryhmä keskusteluineen.</a:t>
            </a:r>
          </a:p>
        </p:txBody>
      </p:sp>
      <p:pic>
        <p:nvPicPr>
          <p:cNvPr id="9" name="Kuva 8" descr="Työkalut tasaisella täytöllä">
            <a:extLst>
              <a:ext uri="{FF2B5EF4-FFF2-40B4-BE49-F238E27FC236}">
                <a16:creationId xmlns:a16="http://schemas.microsoft.com/office/drawing/2014/main" id="{A19099BF-0863-70BC-706C-5BED5C698D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0277" y="5017477"/>
            <a:ext cx="414215" cy="41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275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E42D7BC2-8178-7FDD-CBAF-9F6302B4B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80" y="3691227"/>
            <a:ext cx="6049563" cy="5824924"/>
          </a:xfrm>
          <a:prstGeom prst="rect">
            <a:avLst/>
          </a:prstGeom>
        </p:spPr>
      </p:pic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C83A028C-48F3-BCC2-2951-95D0C01E0A3B}"/>
              </a:ext>
            </a:extLst>
          </p:cNvPr>
          <p:cNvSpPr txBox="1">
            <a:spLocks/>
          </p:cNvSpPr>
          <p:nvPr/>
        </p:nvSpPr>
        <p:spPr>
          <a:xfrm>
            <a:off x="378461" y="260158"/>
            <a:ext cx="6121400" cy="3236575"/>
          </a:xfrm>
          <a:custGeom>
            <a:avLst/>
            <a:gdLst>
              <a:gd name="csX0" fmla="*/ 0 w 6121400"/>
              <a:gd name="csY0" fmla="*/ 0 h 3236575"/>
              <a:gd name="csX1" fmla="*/ 496514 w 6121400"/>
              <a:gd name="csY1" fmla="*/ 0 h 3236575"/>
              <a:gd name="csX2" fmla="*/ 993027 w 6121400"/>
              <a:gd name="csY2" fmla="*/ 0 h 3236575"/>
              <a:gd name="csX3" fmla="*/ 1795611 w 6121400"/>
              <a:gd name="csY3" fmla="*/ 0 h 3236575"/>
              <a:gd name="csX4" fmla="*/ 2353338 w 6121400"/>
              <a:gd name="csY4" fmla="*/ 0 h 3236575"/>
              <a:gd name="csX5" fmla="*/ 2911066 w 6121400"/>
              <a:gd name="csY5" fmla="*/ 0 h 3236575"/>
              <a:gd name="csX6" fmla="*/ 3713649 w 6121400"/>
              <a:gd name="csY6" fmla="*/ 0 h 3236575"/>
              <a:gd name="csX7" fmla="*/ 4516233 w 6121400"/>
              <a:gd name="csY7" fmla="*/ 0 h 3236575"/>
              <a:gd name="csX8" fmla="*/ 5318816 w 6121400"/>
              <a:gd name="csY8" fmla="*/ 0 h 3236575"/>
              <a:gd name="csX9" fmla="*/ 6121400 w 6121400"/>
              <a:gd name="csY9" fmla="*/ 0 h 3236575"/>
              <a:gd name="csX10" fmla="*/ 6121400 w 6121400"/>
              <a:gd name="csY10" fmla="*/ 582584 h 3236575"/>
              <a:gd name="csX11" fmla="*/ 6121400 w 6121400"/>
              <a:gd name="csY11" fmla="*/ 1132801 h 3236575"/>
              <a:gd name="csX12" fmla="*/ 6121400 w 6121400"/>
              <a:gd name="csY12" fmla="*/ 1747751 h 3236575"/>
              <a:gd name="csX13" fmla="*/ 6121400 w 6121400"/>
              <a:gd name="csY13" fmla="*/ 2427431 h 3236575"/>
              <a:gd name="csX14" fmla="*/ 6121400 w 6121400"/>
              <a:gd name="csY14" fmla="*/ 3236575 h 3236575"/>
              <a:gd name="csX15" fmla="*/ 5563672 w 6121400"/>
              <a:gd name="csY15" fmla="*/ 3236575 h 3236575"/>
              <a:gd name="csX16" fmla="*/ 5067159 w 6121400"/>
              <a:gd name="csY16" fmla="*/ 3236575 h 3236575"/>
              <a:gd name="csX17" fmla="*/ 4509431 w 6121400"/>
              <a:gd name="csY17" fmla="*/ 3236575 h 3236575"/>
              <a:gd name="csX18" fmla="*/ 3768062 w 6121400"/>
              <a:gd name="csY18" fmla="*/ 3236575 h 3236575"/>
              <a:gd name="csX19" fmla="*/ 3087906 w 6121400"/>
              <a:gd name="csY19" fmla="*/ 3236575 h 3236575"/>
              <a:gd name="csX20" fmla="*/ 2407751 w 6121400"/>
              <a:gd name="csY20" fmla="*/ 3236575 h 3236575"/>
              <a:gd name="csX21" fmla="*/ 1727595 w 6121400"/>
              <a:gd name="csY21" fmla="*/ 3236575 h 3236575"/>
              <a:gd name="csX22" fmla="*/ 1047440 w 6121400"/>
              <a:gd name="csY22" fmla="*/ 3236575 h 3236575"/>
              <a:gd name="csX23" fmla="*/ 0 w 6121400"/>
              <a:gd name="csY23" fmla="*/ 3236575 h 3236575"/>
              <a:gd name="csX24" fmla="*/ 0 w 6121400"/>
              <a:gd name="csY24" fmla="*/ 2556894 h 3236575"/>
              <a:gd name="csX25" fmla="*/ 0 w 6121400"/>
              <a:gd name="csY25" fmla="*/ 1844848 h 3236575"/>
              <a:gd name="csX26" fmla="*/ 0 w 6121400"/>
              <a:gd name="csY26" fmla="*/ 1132801 h 3236575"/>
              <a:gd name="csX27" fmla="*/ 0 w 6121400"/>
              <a:gd name="csY27" fmla="*/ 0 h 32365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6121400" h="3236575" fill="none" extrusionOk="0">
                <a:moveTo>
                  <a:pt x="0" y="0"/>
                </a:moveTo>
                <a:cubicBezTo>
                  <a:pt x="123946" y="728"/>
                  <a:pt x="291785" y="11069"/>
                  <a:pt x="496514" y="0"/>
                </a:cubicBezTo>
                <a:cubicBezTo>
                  <a:pt x="701243" y="-11069"/>
                  <a:pt x="849142" y="15971"/>
                  <a:pt x="993027" y="0"/>
                </a:cubicBezTo>
                <a:cubicBezTo>
                  <a:pt x="1136912" y="-15971"/>
                  <a:pt x="1506286" y="-19731"/>
                  <a:pt x="1795611" y="0"/>
                </a:cubicBezTo>
                <a:cubicBezTo>
                  <a:pt x="2084936" y="19731"/>
                  <a:pt x="2214301" y="18158"/>
                  <a:pt x="2353338" y="0"/>
                </a:cubicBezTo>
                <a:cubicBezTo>
                  <a:pt x="2492375" y="-18158"/>
                  <a:pt x="2766889" y="-20216"/>
                  <a:pt x="2911066" y="0"/>
                </a:cubicBezTo>
                <a:cubicBezTo>
                  <a:pt x="3055243" y="20216"/>
                  <a:pt x="3416129" y="182"/>
                  <a:pt x="3713649" y="0"/>
                </a:cubicBezTo>
                <a:cubicBezTo>
                  <a:pt x="4011169" y="-182"/>
                  <a:pt x="4180504" y="31635"/>
                  <a:pt x="4516233" y="0"/>
                </a:cubicBezTo>
                <a:cubicBezTo>
                  <a:pt x="4851962" y="-31635"/>
                  <a:pt x="5108304" y="16545"/>
                  <a:pt x="5318816" y="0"/>
                </a:cubicBezTo>
                <a:cubicBezTo>
                  <a:pt x="5529328" y="-16545"/>
                  <a:pt x="5933467" y="30200"/>
                  <a:pt x="6121400" y="0"/>
                </a:cubicBezTo>
                <a:cubicBezTo>
                  <a:pt x="6119567" y="194607"/>
                  <a:pt x="6134560" y="381953"/>
                  <a:pt x="6121400" y="582584"/>
                </a:cubicBezTo>
                <a:cubicBezTo>
                  <a:pt x="6108240" y="783215"/>
                  <a:pt x="6146580" y="916834"/>
                  <a:pt x="6121400" y="1132801"/>
                </a:cubicBezTo>
                <a:cubicBezTo>
                  <a:pt x="6096220" y="1348768"/>
                  <a:pt x="6107591" y="1563763"/>
                  <a:pt x="6121400" y="1747751"/>
                </a:cubicBezTo>
                <a:cubicBezTo>
                  <a:pt x="6135210" y="1931739"/>
                  <a:pt x="6126934" y="2190184"/>
                  <a:pt x="6121400" y="2427431"/>
                </a:cubicBezTo>
                <a:cubicBezTo>
                  <a:pt x="6115866" y="2664678"/>
                  <a:pt x="6131666" y="2931557"/>
                  <a:pt x="6121400" y="3236575"/>
                </a:cubicBezTo>
                <a:cubicBezTo>
                  <a:pt x="5846238" y="3219034"/>
                  <a:pt x="5801961" y="3254823"/>
                  <a:pt x="5563672" y="3236575"/>
                </a:cubicBezTo>
                <a:cubicBezTo>
                  <a:pt x="5325383" y="3218327"/>
                  <a:pt x="5172418" y="3238269"/>
                  <a:pt x="5067159" y="3236575"/>
                </a:cubicBezTo>
                <a:cubicBezTo>
                  <a:pt x="4961900" y="3234881"/>
                  <a:pt x="4752293" y="3260396"/>
                  <a:pt x="4509431" y="3236575"/>
                </a:cubicBezTo>
                <a:cubicBezTo>
                  <a:pt x="4266569" y="3212754"/>
                  <a:pt x="3991264" y="3206696"/>
                  <a:pt x="3768062" y="3236575"/>
                </a:cubicBezTo>
                <a:cubicBezTo>
                  <a:pt x="3544860" y="3266454"/>
                  <a:pt x="3346333" y="3243834"/>
                  <a:pt x="3087906" y="3236575"/>
                </a:cubicBezTo>
                <a:cubicBezTo>
                  <a:pt x="2829479" y="3229316"/>
                  <a:pt x="2634220" y="3230386"/>
                  <a:pt x="2407751" y="3236575"/>
                </a:cubicBezTo>
                <a:cubicBezTo>
                  <a:pt x="2181282" y="3242764"/>
                  <a:pt x="1897707" y="3254321"/>
                  <a:pt x="1727595" y="3236575"/>
                </a:cubicBezTo>
                <a:cubicBezTo>
                  <a:pt x="1557483" y="3218829"/>
                  <a:pt x="1226132" y="3228211"/>
                  <a:pt x="1047440" y="3236575"/>
                </a:cubicBezTo>
                <a:cubicBezTo>
                  <a:pt x="868749" y="3244939"/>
                  <a:pt x="454582" y="3203153"/>
                  <a:pt x="0" y="3236575"/>
                </a:cubicBezTo>
                <a:cubicBezTo>
                  <a:pt x="33353" y="3092979"/>
                  <a:pt x="32534" y="2850292"/>
                  <a:pt x="0" y="2556894"/>
                </a:cubicBezTo>
                <a:cubicBezTo>
                  <a:pt x="-32534" y="2263496"/>
                  <a:pt x="7623" y="2023642"/>
                  <a:pt x="0" y="1844848"/>
                </a:cubicBezTo>
                <a:cubicBezTo>
                  <a:pt x="-7623" y="1666054"/>
                  <a:pt x="-3243" y="1373329"/>
                  <a:pt x="0" y="1132801"/>
                </a:cubicBezTo>
                <a:cubicBezTo>
                  <a:pt x="3243" y="892273"/>
                  <a:pt x="-10244" y="244034"/>
                  <a:pt x="0" y="0"/>
                </a:cubicBezTo>
                <a:close/>
              </a:path>
              <a:path w="6121400" h="3236575" stroke="0" extrusionOk="0">
                <a:moveTo>
                  <a:pt x="0" y="0"/>
                </a:moveTo>
                <a:cubicBezTo>
                  <a:pt x="122959" y="-12010"/>
                  <a:pt x="305051" y="5062"/>
                  <a:pt x="557728" y="0"/>
                </a:cubicBezTo>
                <a:cubicBezTo>
                  <a:pt x="810405" y="-5062"/>
                  <a:pt x="988816" y="15307"/>
                  <a:pt x="1115455" y="0"/>
                </a:cubicBezTo>
                <a:cubicBezTo>
                  <a:pt x="1242094" y="-15307"/>
                  <a:pt x="1703922" y="-18573"/>
                  <a:pt x="1856825" y="0"/>
                </a:cubicBezTo>
                <a:cubicBezTo>
                  <a:pt x="2009728" y="18573"/>
                  <a:pt x="2145510" y="16729"/>
                  <a:pt x="2353338" y="0"/>
                </a:cubicBezTo>
                <a:cubicBezTo>
                  <a:pt x="2561166" y="-16729"/>
                  <a:pt x="2855917" y="26288"/>
                  <a:pt x="3094708" y="0"/>
                </a:cubicBezTo>
                <a:cubicBezTo>
                  <a:pt x="3333499" y="-26288"/>
                  <a:pt x="3467788" y="-15604"/>
                  <a:pt x="3591221" y="0"/>
                </a:cubicBezTo>
                <a:cubicBezTo>
                  <a:pt x="3714654" y="15604"/>
                  <a:pt x="4099240" y="1157"/>
                  <a:pt x="4332591" y="0"/>
                </a:cubicBezTo>
                <a:cubicBezTo>
                  <a:pt x="4565942" y="-1157"/>
                  <a:pt x="4695694" y="-10347"/>
                  <a:pt x="4890318" y="0"/>
                </a:cubicBezTo>
                <a:cubicBezTo>
                  <a:pt x="5084942" y="10347"/>
                  <a:pt x="5272085" y="15192"/>
                  <a:pt x="5386832" y="0"/>
                </a:cubicBezTo>
                <a:cubicBezTo>
                  <a:pt x="5501579" y="-15192"/>
                  <a:pt x="5793775" y="-3264"/>
                  <a:pt x="6121400" y="0"/>
                </a:cubicBezTo>
                <a:cubicBezTo>
                  <a:pt x="6129366" y="245850"/>
                  <a:pt x="6107698" y="277994"/>
                  <a:pt x="6121400" y="550218"/>
                </a:cubicBezTo>
                <a:cubicBezTo>
                  <a:pt x="6135102" y="822442"/>
                  <a:pt x="6132549" y="990565"/>
                  <a:pt x="6121400" y="1165167"/>
                </a:cubicBezTo>
                <a:cubicBezTo>
                  <a:pt x="6110251" y="1339769"/>
                  <a:pt x="6089689" y="1530275"/>
                  <a:pt x="6121400" y="1844848"/>
                </a:cubicBezTo>
                <a:cubicBezTo>
                  <a:pt x="6153111" y="2159421"/>
                  <a:pt x="6099169" y="2233451"/>
                  <a:pt x="6121400" y="2395066"/>
                </a:cubicBezTo>
                <a:cubicBezTo>
                  <a:pt x="6143631" y="2556681"/>
                  <a:pt x="6139949" y="2858397"/>
                  <a:pt x="6121400" y="3236575"/>
                </a:cubicBezTo>
                <a:cubicBezTo>
                  <a:pt x="5890607" y="3231212"/>
                  <a:pt x="5559269" y="3270869"/>
                  <a:pt x="5318816" y="3236575"/>
                </a:cubicBezTo>
                <a:cubicBezTo>
                  <a:pt x="5078363" y="3202281"/>
                  <a:pt x="4895098" y="3251438"/>
                  <a:pt x="4577447" y="3236575"/>
                </a:cubicBezTo>
                <a:cubicBezTo>
                  <a:pt x="4259796" y="3221712"/>
                  <a:pt x="4246276" y="3233594"/>
                  <a:pt x="4019719" y="3236575"/>
                </a:cubicBezTo>
                <a:cubicBezTo>
                  <a:pt x="3793162" y="3239556"/>
                  <a:pt x="3696473" y="3227722"/>
                  <a:pt x="3461992" y="3236575"/>
                </a:cubicBezTo>
                <a:cubicBezTo>
                  <a:pt x="3227511" y="3245428"/>
                  <a:pt x="3091274" y="3256509"/>
                  <a:pt x="2904264" y="3236575"/>
                </a:cubicBezTo>
                <a:cubicBezTo>
                  <a:pt x="2717254" y="3216641"/>
                  <a:pt x="2414701" y="3214527"/>
                  <a:pt x="2101681" y="3236575"/>
                </a:cubicBezTo>
                <a:cubicBezTo>
                  <a:pt x="1788661" y="3258623"/>
                  <a:pt x="1545437" y="3221821"/>
                  <a:pt x="1299097" y="3236575"/>
                </a:cubicBezTo>
                <a:cubicBezTo>
                  <a:pt x="1052757" y="3251329"/>
                  <a:pt x="953581" y="3233095"/>
                  <a:pt x="618942" y="3236575"/>
                </a:cubicBezTo>
                <a:cubicBezTo>
                  <a:pt x="284303" y="3240055"/>
                  <a:pt x="142576" y="3213264"/>
                  <a:pt x="0" y="3236575"/>
                </a:cubicBezTo>
                <a:cubicBezTo>
                  <a:pt x="-23489" y="3000887"/>
                  <a:pt x="4182" y="2763068"/>
                  <a:pt x="0" y="2556894"/>
                </a:cubicBezTo>
                <a:cubicBezTo>
                  <a:pt x="-4182" y="2350720"/>
                  <a:pt x="-9394" y="2175553"/>
                  <a:pt x="0" y="1909579"/>
                </a:cubicBezTo>
                <a:cubicBezTo>
                  <a:pt x="9394" y="1643606"/>
                  <a:pt x="-15479" y="1514309"/>
                  <a:pt x="0" y="1359361"/>
                </a:cubicBezTo>
                <a:cubicBezTo>
                  <a:pt x="15479" y="1204413"/>
                  <a:pt x="5750" y="940258"/>
                  <a:pt x="0" y="647315"/>
                </a:cubicBezTo>
                <a:cubicBezTo>
                  <a:pt x="-5750" y="354372"/>
                  <a:pt x="-28708" y="180552"/>
                  <a:pt x="0" y="0"/>
                </a:cubicBezTo>
                <a:close/>
              </a:path>
            </a:pathLst>
          </a:custGeom>
          <a:ln>
            <a:noFill/>
            <a:extLst>
              <a:ext uri="{C807C97D-BFC1-408E-A445-0C87EB9F89A2}">
                <ask:lineSketchStyleProps xmlns:ask="http://schemas.microsoft.com/office/drawing/2018/sketchyshapes" sd="326882413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lIns="91440" tIns="45721" rIns="91440" bIns="45721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38170">
              <a:lnSpc>
                <a:spcPct val="100000"/>
              </a:lnSpc>
              <a:spcBef>
                <a:spcPts val="0"/>
              </a:spcBef>
              <a:buNone/>
            </a:pPr>
            <a:endParaRPr lang="fi-FI" sz="1200" b="1" u="sng" dirty="0"/>
          </a:p>
          <a:p>
            <a:pPr marL="0" indent="0" defTabSz="53817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u="sng" dirty="0"/>
              <a:t>Kirjoita</a:t>
            </a:r>
            <a:r>
              <a:rPr lang="fi-FI" sz="1200" b="1"/>
              <a:t> Tunnepizzaan niitä tunteita</a:t>
            </a:r>
            <a:r>
              <a:rPr lang="fi-FI" sz="1200" dirty="0"/>
              <a:t>, </a:t>
            </a:r>
            <a:r>
              <a:rPr lang="fi-FI" sz="1200" b="1" dirty="0"/>
              <a:t>joita koet työssäsi.</a:t>
            </a:r>
            <a:endParaRPr lang="fi-FI" sz="1200" dirty="0"/>
          </a:p>
          <a:p>
            <a:pPr marL="182245" lvl="1" indent="-182245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dirty="0"/>
              <a:t>Digitaalisessa versiossa esim. Power Point Lisää -&gt; Tekstiruutu</a:t>
            </a:r>
          </a:p>
          <a:p>
            <a:pPr marL="182248" lvl="1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dirty="0"/>
              <a:t>Pizzaan on laitettu </a:t>
            </a:r>
            <a:r>
              <a:rPr lang="fi-FI" sz="1200" i="1" dirty="0"/>
              <a:t>esimerkkejä</a:t>
            </a:r>
            <a:r>
              <a:rPr lang="fi-FI" sz="1200" dirty="0"/>
              <a:t>. Kirjoita sama tunne uudestaan, jos olet sellaisen kokenut (kuten esimerkkeinä lisätyt </a:t>
            </a:r>
            <a:r>
              <a:rPr lang="fi-FI" sz="1200" i="1" dirty="0"/>
              <a:t>onnellisuus, tyytyväisyys, pettymys </a:t>
            </a:r>
            <a:r>
              <a:rPr lang="fi-FI" sz="1200" dirty="0"/>
              <a:t>ja </a:t>
            </a:r>
            <a:r>
              <a:rPr lang="fi-FI" sz="1200" i="1" dirty="0"/>
              <a:t>ärtymys</a:t>
            </a:r>
            <a:r>
              <a:rPr lang="fi-FI" sz="1200" dirty="0"/>
              <a:t>).</a:t>
            </a:r>
          </a:p>
          <a:p>
            <a:pPr marL="182248" lvl="1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dirty="0"/>
              <a:t>Sama tunne voi tulla useampaan kertaan eri kirjoittajilta.</a:t>
            </a:r>
          </a:p>
          <a:p>
            <a:pPr marL="182245" lvl="1" indent="-182245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58780" algn="l"/>
              </a:tabLst>
            </a:pPr>
            <a:r>
              <a:rPr lang="fi-FI" sz="1200" dirty="0"/>
              <a:t>Laita teksti mielestäsi parhaiten sopivan tunneperheen kohdalle.</a:t>
            </a:r>
          </a:p>
          <a:p>
            <a:pPr marL="182248" indent="-182248" defTabSz="538170">
              <a:lnSpc>
                <a:spcPct val="100000"/>
              </a:lnSpc>
              <a:spcBef>
                <a:spcPts val="0"/>
              </a:spcBef>
              <a:buNone/>
            </a:pPr>
            <a:endParaRPr lang="fi-FI" sz="1200" dirty="0"/>
          </a:p>
          <a:p>
            <a:pPr marL="0" indent="0" defTabSz="53817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u="sng" dirty="0"/>
              <a:t>Keskustelkaa</a:t>
            </a:r>
            <a:r>
              <a:rPr lang="fi-FI" sz="1200" b="1" dirty="0"/>
              <a:t> em. tunteista pienryhmässä. </a:t>
            </a:r>
          </a:p>
          <a:p>
            <a:pPr marL="182248" lvl="2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dirty="0"/>
              <a:t>Mitä kirjoittamasi tunne itse asiassa </a:t>
            </a:r>
            <a:r>
              <a:rPr lang="fi-FI" sz="1200" b="1" dirty="0"/>
              <a:t>tarkoittaa</a:t>
            </a:r>
            <a:r>
              <a:rPr lang="fi-FI" sz="1200" dirty="0"/>
              <a:t>. Onko esim. ärtymys oikeasti ärtymystä vai lopulta esim. pettymystä tai hämmennystä? Kuinka hyvin tunnistat ja erotat tunteet (omat ja muiden) toisistaan?</a:t>
            </a:r>
          </a:p>
          <a:p>
            <a:pPr marL="182248" lvl="2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b="1" dirty="0"/>
              <a:t>Syistä</a:t>
            </a:r>
            <a:r>
              <a:rPr lang="fi-FI" sz="1200" dirty="0"/>
              <a:t>, jotka aiheuttavat näitä tunteita sinulle.</a:t>
            </a:r>
          </a:p>
          <a:p>
            <a:pPr marL="182248" lvl="2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dirty="0"/>
              <a:t>Ajatuksista/kokemuksista siitä, miten nämä tunteet </a:t>
            </a:r>
            <a:r>
              <a:rPr lang="fi-FI" sz="1200" b="1" dirty="0"/>
              <a:t>vaikuttavat </a:t>
            </a:r>
            <a:r>
              <a:rPr lang="fi-FI" sz="1200" dirty="0"/>
              <a:t>sinuun ja työhösi.</a:t>
            </a:r>
          </a:p>
          <a:p>
            <a:pPr marL="182248" lvl="2" indent="-182248" defTabSz="53817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i-FI" sz="1200" b="1" dirty="0"/>
              <a:t>Keinoista</a:t>
            </a:r>
            <a:r>
              <a:rPr lang="fi-FI" sz="1200" dirty="0"/>
              <a:t>, joilla olet hallinnut tai pyrkinyt säätelemään (estämään, hillitsemään, synnyttämään, vahvistamaan, muuttamaan…) näitä tunteita.</a:t>
            </a:r>
          </a:p>
        </p:txBody>
      </p:sp>
    </p:spTree>
    <p:extLst>
      <p:ext uri="{BB962C8B-B14F-4D97-AF65-F5344CB8AC3E}">
        <p14:creationId xmlns:p14="http://schemas.microsoft.com/office/powerpoint/2010/main" val="400171614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df5e57-45c5-4a3e-815f-42f3e5af4797" xsi:nil="true"/>
    <lcf76f155ced4ddcb4097134ff3c332f xmlns="e97bcaba-647c-4544-b55f-faed11082fd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C069A2D376D48B4F122645DC00AE3" ma:contentTypeVersion="12" ma:contentTypeDescription="Create a new document." ma:contentTypeScope="" ma:versionID="1f59616bd0b48860234350ff4c175aa2">
  <xsd:schema xmlns:xsd="http://www.w3.org/2001/XMLSchema" xmlns:xs="http://www.w3.org/2001/XMLSchema" xmlns:p="http://schemas.microsoft.com/office/2006/metadata/properties" xmlns:ns2="e97bcaba-647c-4544-b55f-faed11082fde" xmlns:ns3="09df5e57-45c5-4a3e-815f-42f3e5af4797" targetNamespace="http://schemas.microsoft.com/office/2006/metadata/properties" ma:root="true" ma:fieldsID="64792361a42499f554418bf43ee8d7ad" ns2:_="" ns3:_="">
    <xsd:import namespace="e97bcaba-647c-4544-b55f-faed11082fde"/>
    <xsd:import namespace="09df5e57-45c5-4a3e-815f-42f3e5af47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caba-647c-4544-b55f-faed11082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df5e57-45c5-4a3e-815f-42f3e5af47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06c473-6269-470b-990f-3e37b073e042}" ma:internalName="TaxCatchAll" ma:showField="CatchAllData" ma:web="09df5e57-45c5-4a3e-815f-42f3e5af47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9649F4-F1B8-47A7-BCA3-A9A91017854B}">
  <ds:schemaRefs>
    <ds:schemaRef ds:uri="http://schemas.microsoft.com/office/2006/documentManagement/types"/>
    <ds:schemaRef ds:uri="http://schemas.microsoft.com/office/2006/metadata/properties"/>
    <ds:schemaRef ds:uri="e97bcaba-647c-4544-b55f-faed11082fde"/>
    <ds:schemaRef ds:uri="http://purl.org/dc/terms/"/>
    <ds:schemaRef ds:uri="09df5e57-45c5-4a3e-815f-42f3e5af479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EE2993D-F1A3-4DE9-8F5F-697F0F30F9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0EBEB8-23D2-4D21-9236-08C61A730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caba-647c-4544-b55f-faed11082fde"/>
    <ds:schemaRef ds:uri="09df5e57-45c5-4a3e-815f-42f3e5af47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dc41d9b-b010-4340-bce3-e554a9fc2bef}" enabled="1" method="Privileged" siteId="{fa6944af-cc7c-4cd8-9154-c0113279891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476</Words>
  <Application>Microsoft Office PowerPoint</Application>
  <PresentationFormat>A4-paperi (210 x 297 mm)</PresentationFormat>
  <Paragraphs>35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Verdana</vt:lpstr>
      <vt:lpstr>Wingdings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Boedeker (TAMK)</dc:creator>
  <cp:lastModifiedBy>Mika Boedeker (TAMK)</cp:lastModifiedBy>
  <cp:revision>9</cp:revision>
  <dcterms:created xsi:type="dcterms:W3CDTF">2026-05-08T11:40:28Z</dcterms:created>
  <dcterms:modified xsi:type="dcterms:W3CDTF">2026-05-19T07:52:13Z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0x010100675C069A2D376D48B4F122645DC00AE3</vt:lpwstr>
  </property>
  <property fmtid="{D5CDD505-2E9C-101B-9397-08002B2CF9AE}" pid="3" name="MediaServiceImageTags">
    <vt:lpwstr/>
  </property>
</Properties>
</file>