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02_EE8557AE.xml" ContentType="application/vnd.ms-powerpoint.comment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8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9161AAF-6C85-1E72-B93C-1AF8704C3084}" name="Mika Boedeker (TAMK)" initials="MB" userId="S::mika.boedeker@tuni.fi::1581a175-ddcf-49da-88c5-efd058dd5c1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E1BA"/>
    <a:srgbClr val="83E3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208DF7-56E3-4836-BC11-82E2533C4B31}" v="68" dt="2026-05-12T11:29:50.7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2994" autoAdjust="0"/>
  </p:normalViewPr>
  <p:slideViewPr>
    <p:cSldViewPr snapToGrid="0">
      <p:cViewPr>
        <p:scale>
          <a:sx n="100" d="100"/>
          <a:sy n="100" d="100"/>
        </p:scale>
        <p:origin x="1574" y="-6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a Boedeker (TAMK)" userId="S::mika.boedeker_tuni.fi#ext#@lut.onmicrosoft.com::e7b20ded-c90c-4e01-a1cb-f491152bfaa4" providerId="AD" clId="Web-{7B208DF7-56E3-4836-BC11-82E2533C4B31}"/>
    <pc:docChg chg="modSld">
      <pc:chgData name="Mika Boedeker (TAMK)" userId="S::mika.boedeker_tuni.fi#ext#@lut.onmicrosoft.com::e7b20ded-c90c-4e01-a1cb-f491152bfaa4" providerId="AD" clId="Web-{7B208DF7-56E3-4836-BC11-82E2533C4B31}" dt="2026-05-12T11:29:50.718" v="65" actId="1076"/>
      <pc:docMkLst>
        <pc:docMk/>
      </pc:docMkLst>
      <pc:sldChg chg="modSp">
        <pc:chgData name="Mika Boedeker (TAMK)" userId="S::mika.boedeker_tuni.fi#ext#@lut.onmicrosoft.com::e7b20ded-c90c-4e01-a1cb-f491152bfaa4" providerId="AD" clId="Web-{7B208DF7-56E3-4836-BC11-82E2533C4B31}" dt="2026-05-12T11:28:17.610" v="51" actId="14100"/>
        <pc:sldMkLst>
          <pc:docMk/>
          <pc:sldMk cId="1601891406" sldId="256"/>
        </pc:sldMkLst>
        <pc:spChg chg="mod">
          <ac:chgData name="Mika Boedeker (TAMK)" userId="S::mika.boedeker_tuni.fi#ext#@lut.onmicrosoft.com::e7b20ded-c90c-4e01-a1cb-f491152bfaa4" providerId="AD" clId="Web-{7B208DF7-56E3-4836-BC11-82E2533C4B31}" dt="2026-05-12T11:26:00.830" v="45" actId="20577"/>
          <ac:spMkLst>
            <pc:docMk/>
            <pc:sldMk cId="1601891406" sldId="256"/>
            <ac:spMk id="3" creationId="{F01EDC81-AE37-BA6D-2032-5F9168FBE2AC}"/>
          </ac:spMkLst>
        </pc:spChg>
        <pc:spChg chg="mod">
          <ac:chgData name="Mika Boedeker (TAMK)" userId="S::mika.boedeker_tuni.fi#ext#@lut.onmicrosoft.com::e7b20ded-c90c-4e01-a1cb-f491152bfaa4" providerId="AD" clId="Web-{7B208DF7-56E3-4836-BC11-82E2533C4B31}" dt="2026-05-12T11:28:17.610" v="51" actId="14100"/>
          <ac:spMkLst>
            <pc:docMk/>
            <pc:sldMk cId="1601891406" sldId="256"/>
            <ac:spMk id="8" creationId="{9CAABDD0-72A4-0C87-6431-1E5725AB1E14}"/>
          </ac:spMkLst>
        </pc:spChg>
      </pc:sldChg>
      <pc:sldChg chg="modSp">
        <pc:chgData name="Mika Boedeker (TAMK)" userId="S::mika.boedeker_tuni.fi#ext#@lut.onmicrosoft.com::e7b20ded-c90c-4e01-a1cb-f491152bfaa4" providerId="AD" clId="Web-{7B208DF7-56E3-4836-BC11-82E2533C4B31}" dt="2026-05-12T11:29:50.718" v="65" actId="1076"/>
        <pc:sldMkLst>
          <pc:docMk/>
          <pc:sldMk cId="4001716142" sldId="258"/>
        </pc:sldMkLst>
        <pc:spChg chg="mod">
          <ac:chgData name="Mika Boedeker (TAMK)" userId="S::mika.boedeker_tuni.fi#ext#@lut.onmicrosoft.com::e7b20ded-c90c-4e01-a1cb-f491152bfaa4" providerId="AD" clId="Web-{7B208DF7-56E3-4836-BC11-82E2533C4B31}" dt="2026-05-12T11:23:02.239" v="0" actId="14100"/>
          <ac:spMkLst>
            <pc:docMk/>
            <pc:sldMk cId="4001716142" sldId="258"/>
            <ac:spMk id="31" creationId="{27AEA4E0-B45E-6333-727C-0DF14D8436AE}"/>
          </ac:spMkLst>
        </pc:spChg>
        <pc:spChg chg="mod">
          <ac:chgData name="Mika Boedeker (TAMK)" userId="S::mika.boedeker_tuni.fi#ext#@lut.onmicrosoft.com::e7b20ded-c90c-4e01-a1cb-f491152bfaa4" providerId="AD" clId="Web-{7B208DF7-56E3-4836-BC11-82E2533C4B31}" dt="2026-05-12T11:23:02.239" v="1" actId="14100"/>
          <ac:spMkLst>
            <pc:docMk/>
            <pc:sldMk cId="4001716142" sldId="258"/>
            <ac:spMk id="32" creationId="{940526D6-7557-715D-1AE7-91ECF864340D}"/>
          </ac:spMkLst>
        </pc:spChg>
        <pc:spChg chg="mod">
          <ac:chgData name="Mika Boedeker (TAMK)" userId="S::mika.boedeker_tuni.fi#ext#@lut.onmicrosoft.com::e7b20ded-c90c-4e01-a1cb-f491152bfaa4" providerId="AD" clId="Web-{7B208DF7-56E3-4836-BC11-82E2533C4B31}" dt="2026-05-12T11:29:50.703" v="64" actId="1076"/>
          <ac:spMkLst>
            <pc:docMk/>
            <pc:sldMk cId="4001716142" sldId="258"/>
            <ac:spMk id="33" creationId="{2E07CF0E-B625-E995-4D44-972911460466}"/>
          </ac:spMkLst>
        </pc:spChg>
        <pc:spChg chg="mod">
          <ac:chgData name="Mika Boedeker (TAMK)" userId="S::mika.boedeker_tuni.fi#ext#@lut.onmicrosoft.com::e7b20ded-c90c-4e01-a1cb-f491152bfaa4" providerId="AD" clId="Web-{7B208DF7-56E3-4836-BC11-82E2533C4B31}" dt="2026-05-12T11:29:50.718" v="65" actId="1076"/>
          <ac:spMkLst>
            <pc:docMk/>
            <pc:sldMk cId="4001716142" sldId="258"/>
            <ac:spMk id="34" creationId="{B3F51CBA-3A2B-A46D-ACC1-70B651670C09}"/>
          </ac:spMkLst>
        </pc:spChg>
        <pc:spChg chg="mod">
          <ac:chgData name="Mika Boedeker (TAMK)" userId="S::mika.boedeker_tuni.fi#ext#@lut.onmicrosoft.com::e7b20ded-c90c-4e01-a1cb-f491152bfaa4" providerId="AD" clId="Web-{7B208DF7-56E3-4836-BC11-82E2533C4B31}" dt="2026-05-12T11:27:23.751" v="48" actId="20577"/>
          <ac:spMkLst>
            <pc:docMk/>
            <pc:sldMk cId="4001716142" sldId="258"/>
            <ac:spMk id="35" creationId="{F8819646-AB71-6581-25EF-46A262C562BF}"/>
          </ac:spMkLst>
        </pc:spChg>
      </pc:sldChg>
    </pc:docChg>
  </pc:docChgLst>
  <pc:docChgLst>
    <pc:chgData name="Mika Boedeker (TAMK)" userId="1581a175-ddcf-49da-88c5-efd058dd5c16" providerId="ADAL" clId="{B53B44FF-2223-4F1C-A39C-51F227178504}"/>
    <pc:docChg chg="delSld modSld">
      <pc:chgData name="Mika Boedeker (TAMK)" userId="1581a175-ddcf-49da-88c5-efd058dd5c16" providerId="ADAL" clId="{B53B44FF-2223-4F1C-A39C-51F227178504}" dt="2026-05-12T11:41:41.720" v="2" actId="1582"/>
      <pc:docMkLst>
        <pc:docMk/>
      </pc:docMkLst>
      <pc:sldChg chg="modSp mod">
        <pc:chgData name="Mika Boedeker (TAMK)" userId="1581a175-ddcf-49da-88c5-efd058dd5c16" providerId="ADAL" clId="{B53B44FF-2223-4F1C-A39C-51F227178504}" dt="2026-05-12T11:41:41.720" v="2" actId="1582"/>
        <pc:sldMkLst>
          <pc:docMk/>
          <pc:sldMk cId="1601891406" sldId="256"/>
        </pc:sldMkLst>
        <pc:spChg chg="mod">
          <ac:chgData name="Mika Boedeker (TAMK)" userId="1581a175-ddcf-49da-88c5-efd058dd5c16" providerId="ADAL" clId="{B53B44FF-2223-4F1C-A39C-51F227178504}" dt="2026-05-12T11:41:41.720" v="2" actId="1582"/>
          <ac:spMkLst>
            <pc:docMk/>
            <pc:sldMk cId="1601891406" sldId="256"/>
            <ac:spMk id="4" creationId="{78D275BD-7252-436B-FE16-2918A593AAB7}"/>
          </ac:spMkLst>
        </pc:spChg>
        <pc:spChg chg="mod">
          <ac:chgData name="Mika Boedeker (TAMK)" userId="1581a175-ddcf-49da-88c5-efd058dd5c16" providerId="ADAL" clId="{B53B44FF-2223-4F1C-A39C-51F227178504}" dt="2026-05-12T11:41:41.720" v="2" actId="1582"/>
          <ac:spMkLst>
            <pc:docMk/>
            <pc:sldMk cId="1601891406" sldId="256"/>
            <ac:spMk id="8" creationId="{9CAABDD0-72A4-0C87-6431-1E5725AB1E14}"/>
          </ac:spMkLst>
        </pc:spChg>
      </pc:sldChg>
      <pc:sldChg chg="del">
        <pc:chgData name="Mika Boedeker (TAMK)" userId="1581a175-ddcf-49da-88c5-efd058dd5c16" providerId="ADAL" clId="{B53B44FF-2223-4F1C-A39C-51F227178504}" dt="2026-05-11T09:48:06.025" v="0" actId="2696"/>
        <pc:sldMkLst>
          <pc:docMk/>
          <pc:sldMk cId="3252016408" sldId="259"/>
        </pc:sldMkLst>
      </pc:sldChg>
      <pc:sldChg chg="del">
        <pc:chgData name="Mika Boedeker (TAMK)" userId="1581a175-ddcf-49da-88c5-efd058dd5c16" providerId="ADAL" clId="{B53B44FF-2223-4F1C-A39C-51F227178504}" dt="2026-05-11T09:48:08.306" v="1" actId="2696"/>
        <pc:sldMkLst>
          <pc:docMk/>
          <pc:sldMk cId="1599459703" sldId="260"/>
        </pc:sldMkLst>
      </pc:sldChg>
    </pc:docChg>
  </pc:docChgLst>
</pc:chgInfo>
</file>

<file path=ppt/comments/modernComment_102_EE8557AE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2CFB1E6-E8A1-460D-8B32-D238EF12A692}" authorId="{49161AAF-6C85-1E72-B93C-1AF8704C3084}" created="2026-05-11T10:03:53.149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4001716142" sldId="258"/>
      <ac:spMk id="32" creationId="{940526D6-7557-715D-1AE7-91ECF864340D}"/>
    </ac:deMkLst>
    <p188:txBody>
      <a:bodyPr/>
      <a:lstStyle/>
      <a:p>
        <a:r>
          <a:rPr lang="fi-FI"/>
          <a:t>Alt teksti:
Puhekuplat, joihin kirjotetaan kokemuksista työssä kuvitellussa tulevaisuudessa.</a:t>
        </a:r>
      </a:p>
    </p188:txBody>
  </p188:cm>
  <p188:cm id="{AADD0928-49E7-47BD-AF84-A1A4D497606A}" authorId="{49161AAF-6C85-1E72-B93C-1AF8704C3084}" created="2026-05-11T10:05:19.803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4001716142" sldId="258"/>
      <ac:spMk id="33" creationId="{2E07CF0E-B625-E995-4D44-972911460466}"/>
    </ac:deMkLst>
    <p188:txBody>
      <a:bodyPr/>
      <a:lstStyle/>
      <a:p>
        <a:r>
          <a:rPr lang="fi-FI"/>
          <a:t>Alt teksti:
Tila kirjoittaa lyhyt tarina kahdesta tuokiosta työssä tulevaisuudessa.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12.5.2026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1458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12.5.2026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9398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12.5.2026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5434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12.5.2026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7488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12.5.2026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9372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12.5.2026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7271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12.5.2026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8032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12.5.2026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2373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12.5.2026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4001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12.5.2026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1859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12.5.2026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0878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F7E10C-B6F3-47FC-A980-C5A4C012B020}" type="datetimeFigureOut">
              <a:rPr lang="fi-FI" smtClean="0"/>
              <a:t>12.5.2026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0647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2_EE8557AE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78D275BD-7252-436B-FE16-2918A593AAB7}"/>
              </a:ext>
            </a:extLst>
          </p:cNvPr>
          <p:cNvSpPr/>
          <p:nvPr/>
        </p:nvSpPr>
        <p:spPr>
          <a:xfrm>
            <a:off x="476250" y="177800"/>
            <a:ext cx="5905500" cy="2527300"/>
          </a:xfrm>
          <a:custGeom>
            <a:avLst/>
            <a:gdLst>
              <a:gd name="csX0" fmla="*/ 0 w 5905500"/>
              <a:gd name="csY0" fmla="*/ 0 h 2527300"/>
              <a:gd name="csX1" fmla="*/ 597112 w 5905500"/>
              <a:gd name="csY1" fmla="*/ 0 h 2527300"/>
              <a:gd name="csX2" fmla="*/ 1253278 w 5905500"/>
              <a:gd name="csY2" fmla="*/ 0 h 2527300"/>
              <a:gd name="csX3" fmla="*/ 1968500 w 5905500"/>
              <a:gd name="csY3" fmla="*/ 0 h 2527300"/>
              <a:gd name="csX4" fmla="*/ 2506557 w 5905500"/>
              <a:gd name="csY4" fmla="*/ 0 h 2527300"/>
              <a:gd name="csX5" fmla="*/ 3103668 w 5905500"/>
              <a:gd name="csY5" fmla="*/ 0 h 2527300"/>
              <a:gd name="csX6" fmla="*/ 3582670 w 5905500"/>
              <a:gd name="csY6" fmla="*/ 0 h 2527300"/>
              <a:gd name="csX7" fmla="*/ 4179782 w 5905500"/>
              <a:gd name="csY7" fmla="*/ 0 h 2527300"/>
              <a:gd name="csX8" fmla="*/ 4658783 w 5905500"/>
              <a:gd name="csY8" fmla="*/ 0 h 2527300"/>
              <a:gd name="csX9" fmla="*/ 5905500 w 5905500"/>
              <a:gd name="csY9" fmla="*/ 0 h 2527300"/>
              <a:gd name="csX10" fmla="*/ 5905500 w 5905500"/>
              <a:gd name="csY10" fmla="*/ 556006 h 2527300"/>
              <a:gd name="csX11" fmla="*/ 5905500 w 5905500"/>
              <a:gd name="csY11" fmla="*/ 1137285 h 2527300"/>
              <a:gd name="csX12" fmla="*/ 5905500 w 5905500"/>
              <a:gd name="csY12" fmla="*/ 1718564 h 2527300"/>
              <a:gd name="csX13" fmla="*/ 5905500 w 5905500"/>
              <a:gd name="csY13" fmla="*/ 2527300 h 2527300"/>
              <a:gd name="csX14" fmla="*/ 5190278 w 5905500"/>
              <a:gd name="csY14" fmla="*/ 2527300 h 2527300"/>
              <a:gd name="csX15" fmla="*/ 4534112 w 5905500"/>
              <a:gd name="csY15" fmla="*/ 2527300 h 2527300"/>
              <a:gd name="csX16" fmla="*/ 3877945 w 5905500"/>
              <a:gd name="csY16" fmla="*/ 2527300 h 2527300"/>
              <a:gd name="csX17" fmla="*/ 3221778 w 5905500"/>
              <a:gd name="csY17" fmla="*/ 2527300 h 2527300"/>
              <a:gd name="csX18" fmla="*/ 2506557 w 5905500"/>
              <a:gd name="csY18" fmla="*/ 2527300 h 2527300"/>
              <a:gd name="csX19" fmla="*/ 1850390 w 5905500"/>
              <a:gd name="csY19" fmla="*/ 2527300 h 2527300"/>
              <a:gd name="csX20" fmla="*/ 1135168 w 5905500"/>
              <a:gd name="csY20" fmla="*/ 2527300 h 2527300"/>
              <a:gd name="csX21" fmla="*/ 0 w 5905500"/>
              <a:gd name="csY21" fmla="*/ 2527300 h 2527300"/>
              <a:gd name="csX22" fmla="*/ 0 w 5905500"/>
              <a:gd name="csY22" fmla="*/ 1946021 h 2527300"/>
              <a:gd name="csX23" fmla="*/ 0 w 5905500"/>
              <a:gd name="csY23" fmla="*/ 1364742 h 2527300"/>
              <a:gd name="csX24" fmla="*/ 0 w 5905500"/>
              <a:gd name="csY24" fmla="*/ 732917 h 2527300"/>
              <a:gd name="csX25" fmla="*/ 0 w 5905500"/>
              <a:gd name="csY25" fmla="*/ 0 h 25273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</a:cxnLst>
            <a:rect l="l" t="t" r="r" b="b"/>
            <a:pathLst>
              <a:path w="5905500" h="2527300" extrusionOk="0">
                <a:moveTo>
                  <a:pt x="0" y="0"/>
                </a:moveTo>
                <a:cubicBezTo>
                  <a:pt x="297554" y="25259"/>
                  <a:pt x="407461" y="-16317"/>
                  <a:pt x="597112" y="0"/>
                </a:cubicBezTo>
                <a:cubicBezTo>
                  <a:pt x="786763" y="16317"/>
                  <a:pt x="1062768" y="-27314"/>
                  <a:pt x="1253278" y="0"/>
                </a:cubicBezTo>
                <a:cubicBezTo>
                  <a:pt x="1443788" y="27314"/>
                  <a:pt x="1777689" y="21650"/>
                  <a:pt x="1968500" y="0"/>
                </a:cubicBezTo>
                <a:cubicBezTo>
                  <a:pt x="2159311" y="-21650"/>
                  <a:pt x="2376366" y="12593"/>
                  <a:pt x="2506557" y="0"/>
                </a:cubicBezTo>
                <a:cubicBezTo>
                  <a:pt x="2636748" y="-12593"/>
                  <a:pt x="2974506" y="10490"/>
                  <a:pt x="3103668" y="0"/>
                </a:cubicBezTo>
                <a:cubicBezTo>
                  <a:pt x="3232830" y="-10490"/>
                  <a:pt x="3454774" y="-23631"/>
                  <a:pt x="3582670" y="0"/>
                </a:cubicBezTo>
                <a:cubicBezTo>
                  <a:pt x="3710566" y="23631"/>
                  <a:pt x="3971247" y="26543"/>
                  <a:pt x="4179782" y="0"/>
                </a:cubicBezTo>
                <a:cubicBezTo>
                  <a:pt x="4388317" y="-26543"/>
                  <a:pt x="4496127" y="-15957"/>
                  <a:pt x="4658783" y="0"/>
                </a:cubicBezTo>
                <a:cubicBezTo>
                  <a:pt x="4821439" y="15957"/>
                  <a:pt x="5403881" y="-6981"/>
                  <a:pt x="5905500" y="0"/>
                </a:cubicBezTo>
                <a:cubicBezTo>
                  <a:pt x="5888422" y="172237"/>
                  <a:pt x="5882747" y="345795"/>
                  <a:pt x="5905500" y="556006"/>
                </a:cubicBezTo>
                <a:cubicBezTo>
                  <a:pt x="5928253" y="766217"/>
                  <a:pt x="5923259" y="881896"/>
                  <a:pt x="5905500" y="1137285"/>
                </a:cubicBezTo>
                <a:cubicBezTo>
                  <a:pt x="5887741" y="1392674"/>
                  <a:pt x="5897542" y="1430365"/>
                  <a:pt x="5905500" y="1718564"/>
                </a:cubicBezTo>
                <a:cubicBezTo>
                  <a:pt x="5913458" y="2006763"/>
                  <a:pt x="5906254" y="2199635"/>
                  <a:pt x="5905500" y="2527300"/>
                </a:cubicBezTo>
                <a:cubicBezTo>
                  <a:pt x="5559064" y="2548420"/>
                  <a:pt x="5349061" y="2542411"/>
                  <a:pt x="5190278" y="2527300"/>
                </a:cubicBezTo>
                <a:cubicBezTo>
                  <a:pt x="5031495" y="2512189"/>
                  <a:pt x="4782578" y="2533544"/>
                  <a:pt x="4534112" y="2527300"/>
                </a:cubicBezTo>
                <a:cubicBezTo>
                  <a:pt x="4285646" y="2521056"/>
                  <a:pt x="4096048" y="2529660"/>
                  <a:pt x="3877945" y="2527300"/>
                </a:cubicBezTo>
                <a:cubicBezTo>
                  <a:pt x="3659842" y="2524940"/>
                  <a:pt x="3520116" y="2507788"/>
                  <a:pt x="3221778" y="2527300"/>
                </a:cubicBezTo>
                <a:cubicBezTo>
                  <a:pt x="2923440" y="2546812"/>
                  <a:pt x="2760273" y="2528246"/>
                  <a:pt x="2506557" y="2527300"/>
                </a:cubicBezTo>
                <a:cubicBezTo>
                  <a:pt x="2252841" y="2526354"/>
                  <a:pt x="2166581" y="2525111"/>
                  <a:pt x="1850390" y="2527300"/>
                </a:cubicBezTo>
                <a:cubicBezTo>
                  <a:pt x="1534199" y="2529489"/>
                  <a:pt x="1458056" y="2546667"/>
                  <a:pt x="1135168" y="2527300"/>
                </a:cubicBezTo>
                <a:cubicBezTo>
                  <a:pt x="812280" y="2507933"/>
                  <a:pt x="539380" y="2527378"/>
                  <a:pt x="0" y="2527300"/>
                </a:cubicBezTo>
                <a:cubicBezTo>
                  <a:pt x="-8953" y="2283294"/>
                  <a:pt x="-20234" y="2227962"/>
                  <a:pt x="0" y="1946021"/>
                </a:cubicBezTo>
                <a:cubicBezTo>
                  <a:pt x="20234" y="1664080"/>
                  <a:pt x="-1126" y="1616302"/>
                  <a:pt x="0" y="1364742"/>
                </a:cubicBezTo>
                <a:cubicBezTo>
                  <a:pt x="1126" y="1113182"/>
                  <a:pt x="-23527" y="870711"/>
                  <a:pt x="0" y="732917"/>
                </a:cubicBezTo>
                <a:cubicBezTo>
                  <a:pt x="23527" y="595123"/>
                  <a:pt x="-8073" y="345883"/>
                  <a:pt x="0" y="0"/>
                </a:cubicBezTo>
                <a:close/>
              </a:path>
            </a:pathLst>
          </a:custGeom>
          <a:noFill/>
          <a:ln w="6350">
            <a:extLst>
              <a:ext uri="{C807C97D-BFC1-408E-A445-0C87EB9F89A2}">
                <ask:lineSketchStyleProps xmlns:ask="http://schemas.microsoft.com/office/drawing/2018/sketchyshapes" sd="2444365566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fi-FI" sz="1200" dirty="0">
              <a:solidFill>
                <a:schemeClr val="tx1"/>
              </a:solidFill>
            </a:endParaRPr>
          </a:p>
          <a:p>
            <a:r>
              <a:rPr lang="fi-FI" sz="1200" b="1" dirty="0">
                <a:solidFill>
                  <a:schemeClr val="tx1"/>
                </a:solidFill>
              </a:rPr>
              <a:t>Tulevaisuuden muistelu</a:t>
            </a:r>
          </a:p>
          <a:p>
            <a:endParaRPr lang="fi-FI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tx1"/>
                </a:solidFill>
              </a:rPr>
              <a:t>Tulevaisuutta kuvataan usein suurien muutosten ja laajojen kehityskulkujen kautta, jolloin näkymä tulevaisuudesta voi jäädä etäiseksi. Siksi on tarpeen konkreettisemmin kuvitella, millaista erilaisissa tulevaisuuksissa olisi elää.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tx1"/>
                </a:solidFill>
              </a:rPr>
              <a:t>Tulevaisuusnäkymämme on usein turhan kapea ja ajattelemme sen nykytilanteen jatkumona sellaisenaan tai vähäisin muutoksin.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tx1"/>
                </a:solidFill>
              </a:rPr>
              <a:t>Ei ole yhdentekevää, millaisia tulevaisuuksia ajattelemme, suunnittelemme tai mistä unelmoimme. Mitä paremmin osaamme kuvitella erilaisia tulevaisuuksia, sitä paremmin osaamme arvioida, millainen tulevaisuus olisi toivottava ja myös toimia sen saavuttamiseksi.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tx1"/>
                </a:solidFill>
              </a:rPr>
              <a:t>Tulevaisuutta voi kuka tahansa kuvitella ja tulevaisuuden tekeminen kuuluu kaikille!</a:t>
            </a:r>
          </a:p>
        </p:txBody>
      </p:sp>
      <p:pic>
        <p:nvPicPr>
          <p:cNvPr id="7" name="Kuva 6" descr="Tiedot tasaisella täytöllä">
            <a:extLst>
              <a:ext uri="{FF2B5EF4-FFF2-40B4-BE49-F238E27FC236}">
                <a16:creationId xmlns:a16="http://schemas.microsoft.com/office/drawing/2014/main" id="{EA10E0A8-5CAD-6B0A-7BE7-BF5C9B104D4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775569" y="232508"/>
            <a:ext cx="468923" cy="468923"/>
          </a:xfrm>
          <a:prstGeom prst="rect">
            <a:avLst/>
          </a:prstGeom>
        </p:spPr>
      </p:pic>
      <p:sp>
        <p:nvSpPr>
          <p:cNvPr id="8" name="Suorakulmio 7">
            <a:extLst>
              <a:ext uri="{FF2B5EF4-FFF2-40B4-BE49-F238E27FC236}">
                <a16:creationId xmlns:a16="http://schemas.microsoft.com/office/drawing/2014/main" id="{9CAABDD0-72A4-0C87-6431-1E5725AB1E14}"/>
              </a:ext>
            </a:extLst>
          </p:cNvPr>
          <p:cNvSpPr/>
          <p:nvPr/>
        </p:nvSpPr>
        <p:spPr>
          <a:xfrm>
            <a:off x="476250" y="2864925"/>
            <a:ext cx="5905500" cy="6877147"/>
          </a:xfrm>
          <a:custGeom>
            <a:avLst/>
            <a:gdLst>
              <a:gd name="csX0" fmla="*/ 0 w 5905500"/>
              <a:gd name="csY0" fmla="*/ 0 h 6877147"/>
              <a:gd name="csX1" fmla="*/ 597112 w 5905500"/>
              <a:gd name="csY1" fmla="*/ 0 h 6877147"/>
              <a:gd name="csX2" fmla="*/ 1253278 w 5905500"/>
              <a:gd name="csY2" fmla="*/ 0 h 6877147"/>
              <a:gd name="csX3" fmla="*/ 1968500 w 5905500"/>
              <a:gd name="csY3" fmla="*/ 0 h 6877147"/>
              <a:gd name="csX4" fmla="*/ 2506557 w 5905500"/>
              <a:gd name="csY4" fmla="*/ 0 h 6877147"/>
              <a:gd name="csX5" fmla="*/ 3103668 w 5905500"/>
              <a:gd name="csY5" fmla="*/ 0 h 6877147"/>
              <a:gd name="csX6" fmla="*/ 3582670 w 5905500"/>
              <a:gd name="csY6" fmla="*/ 0 h 6877147"/>
              <a:gd name="csX7" fmla="*/ 4179782 w 5905500"/>
              <a:gd name="csY7" fmla="*/ 0 h 6877147"/>
              <a:gd name="csX8" fmla="*/ 4658783 w 5905500"/>
              <a:gd name="csY8" fmla="*/ 0 h 6877147"/>
              <a:gd name="csX9" fmla="*/ 5905500 w 5905500"/>
              <a:gd name="csY9" fmla="*/ 0 h 6877147"/>
              <a:gd name="csX10" fmla="*/ 5905500 w 5905500"/>
              <a:gd name="csY10" fmla="*/ 481400 h 6877147"/>
              <a:gd name="csX11" fmla="*/ 5905500 w 5905500"/>
              <a:gd name="csY11" fmla="*/ 1031572 h 6877147"/>
              <a:gd name="csX12" fmla="*/ 5905500 w 5905500"/>
              <a:gd name="csY12" fmla="*/ 1581744 h 6877147"/>
              <a:gd name="csX13" fmla="*/ 5905500 w 5905500"/>
              <a:gd name="csY13" fmla="*/ 2200687 h 6877147"/>
              <a:gd name="csX14" fmla="*/ 5905500 w 5905500"/>
              <a:gd name="csY14" fmla="*/ 2957173 h 6877147"/>
              <a:gd name="csX15" fmla="*/ 5905500 w 5905500"/>
              <a:gd name="csY15" fmla="*/ 3438574 h 6877147"/>
              <a:gd name="csX16" fmla="*/ 5905500 w 5905500"/>
              <a:gd name="csY16" fmla="*/ 4126288 h 6877147"/>
              <a:gd name="csX17" fmla="*/ 5905500 w 5905500"/>
              <a:gd name="csY17" fmla="*/ 4882774 h 6877147"/>
              <a:gd name="csX18" fmla="*/ 5905500 w 5905500"/>
              <a:gd name="csY18" fmla="*/ 5639261 h 6877147"/>
              <a:gd name="csX19" fmla="*/ 5905500 w 5905500"/>
              <a:gd name="csY19" fmla="*/ 6189432 h 6877147"/>
              <a:gd name="csX20" fmla="*/ 5905500 w 5905500"/>
              <a:gd name="csY20" fmla="*/ 6877147 h 6877147"/>
              <a:gd name="csX21" fmla="*/ 5249333 w 5905500"/>
              <a:gd name="csY21" fmla="*/ 6877147 h 6877147"/>
              <a:gd name="csX22" fmla="*/ 4711277 w 5905500"/>
              <a:gd name="csY22" fmla="*/ 6877147 h 6877147"/>
              <a:gd name="csX23" fmla="*/ 4232275 w 5905500"/>
              <a:gd name="csY23" fmla="*/ 6877147 h 6877147"/>
              <a:gd name="csX24" fmla="*/ 3753273 w 5905500"/>
              <a:gd name="csY24" fmla="*/ 6877147 h 6877147"/>
              <a:gd name="csX25" fmla="*/ 3038052 w 5905500"/>
              <a:gd name="csY25" fmla="*/ 6877147 h 6877147"/>
              <a:gd name="csX26" fmla="*/ 2559050 w 5905500"/>
              <a:gd name="csY26" fmla="*/ 6877147 h 6877147"/>
              <a:gd name="csX27" fmla="*/ 1784773 w 5905500"/>
              <a:gd name="csY27" fmla="*/ 6877147 h 6877147"/>
              <a:gd name="csX28" fmla="*/ 1305772 w 5905500"/>
              <a:gd name="csY28" fmla="*/ 6877147 h 6877147"/>
              <a:gd name="csX29" fmla="*/ 0 w 5905500"/>
              <a:gd name="csY29" fmla="*/ 6877147 h 6877147"/>
              <a:gd name="csX30" fmla="*/ 0 w 5905500"/>
              <a:gd name="csY30" fmla="*/ 6326975 h 6877147"/>
              <a:gd name="csX31" fmla="*/ 0 w 5905500"/>
              <a:gd name="csY31" fmla="*/ 5639261 h 6877147"/>
              <a:gd name="csX32" fmla="*/ 0 w 5905500"/>
              <a:gd name="csY32" fmla="*/ 4951546 h 6877147"/>
              <a:gd name="csX33" fmla="*/ 0 w 5905500"/>
              <a:gd name="csY33" fmla="*/ 4401374 h 6877147"/>
              <a:gd name="csX34" fmla="*/ 0 w 5905500"/>
              <a:gd name="csY34" fmla="*/ 3713659 h 6877147"/>
              <a:gd name="csX35" fmla="*/ 0 w 5905500"/>
              <a:gd name="csY35" fmla="*/ 3163488 h 6877147"/>
              <a:gd name="csX36" fmla="*/ 0 w 5905500"/>
              <a:gd name="csY36" fmla="*/ 2338230 h 6877147"/>
              <a:gd name="csX37" fmla="*/ 0 w 5905500"/>
              <a:gd name="csY37" fmla="*/ 1512972 h 6877147"/>
              <a:gd name="csX38" fmla="*/ 0 w 5905500"/>
              <a:gd name="csY38" fmla="*/ 1031572 h 6877147"/>
              <a:gd name="csX39" fmla="*/ 0 w 5905500"/>
              <a:gd name="csY39" fmla="*/ 0 h 687714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</a:cxnLst>
            <a:rect l="l" t="t" r="r" b="b"/>
            <a:pathLst>
              <a:path w="5905500" h="6877147" extrusionOk="0">
                <a:moveTo>
                  <a:pt x="0" y="0"/>
                </a:moveTo>
                <a:cubicBezTo>
                  <a:pt x="297554" y="25259"/>
                  <a:pt x="407461" y="-16317"/>
                  <a:pt x="597112" y="0"/>
                </a:cubicBezTo>
                <a:cubicBezTo>
                  <a:pt x="786763" y="16317"/>
                  <a:pt x="1062768" y="-27314"/>
                  <a:pt x="1253278" y="0"/>
                </a:cubicBezTo>
                <a:cubicBezTo>
                  <a:pt x="1443788" y="27314"/>
                  <a:pt x="1777689" y="21650"/>
                  <a:pt x="1968500" y="0"/>
                </a:cubicBezTo>
                <a:cubicBezTo>
                  <a:pt x="2159311" y="-21650"/>
                  <a:pt x="2376366" y="12593"/>
                  <a:pt x="2506557" y="0"/>
                </a:cubicBezTo>
                <a:cubicBezTo>
                  <a:pt x="2636748" y="-12593"/>
                  <a:pt x="2974506" y="10490"/>
                  <a:pt x="3103668" y="0"/>
                </a:cubicBezTo>
                <a:cubicBezTo>
                  <a:pt x="3232830" y="-10490"/>
                  <a:pt x="3454774" y="-23631"/>
                  <a:pt x="3582670" y="0"/>
                </a:cubicBezTo>
                <a:cubicBezTo>
                  <a:pt x="3710566" y="23631"/>
                  <a:pt x="3971247" y="26543"/>
                  <a:pt x="4179782" y="0"/>
                </a:cubicBezTo>
                <a:cubicBezTo>
                  <a:pt x="4388317" y="-26543"/>
                  <a:pt x="4496127" y="-15957"/>
                  <a:pt x="4658783" y="0"/>
                </a:cubicBezTo>
                <a:cubicBezTo>
                  <a:pt x="4821439" y="15957"/>
                  <a:pt x="5403881" y="-6981"/>
                  <a:pt x="5905500" y="0"/>
                </a:cubicBezTo>
                <a:cubicBezTo>
                  <a:pt x="5887947" y="191453"/>
                  <a:pt x="5896312" y="349919"/>
                  <a:pt x="5905500" y="481400"/>
                </a:cubicBezTo>
                <a:cubicBezTo>
                  <a:pt x="5914688" y="612881"/>
                  <a:pt x="5921140" y="887541"/>
                  <a:pt x="5905500" y="1031572"/>
                </a:cubicBezTo>
                <a:cubicBezTo>
                  <a:pt x="5889860" y="1175603"/>
                  <a:pt x="5926468" y="1394829"/>
                  <a:pt x="5905500" y="1581744"/>
                </a:cubicBezTo>
                <a:cubicBezTo>
                  <a:pt x="5884532" y="1768659"/>
                  <a:pt x="5906969" y="2006804"/>
                  <a:pt x="5905500" y="2200687"/>
                </a:cubicBezTo>
                <a:cubicBezTo>
                  <a:pt x="5904031" y="2394570"/>
                  <a:pt x="5908479" y="2612744"/>
                  <a:pt x="5905500" y="2957173"/>
                </a:cubicBezTo>
                <a:cubicBezTo>
                  <a:pt x="5902521" y="3301602"/>
                  <a:pt x="5885368" y="3250748"/>
                  <a:pt x="5905500" y="3438574"/>
                </a:cubicBezTo>
                <a:cubicBezTo>
                  <a:pt x="5925632" y="3626400"/>
                  <a:pt x="5894292" y="3988174"/>
                  <a:pt x="5905500" y="4126288"/>
                </a:cubicBezTo>
                <a:cubicBezTo>
                  <a:pt x="5916708" y="4264402"/>
                  <a:pt x="5917212" y="4528107"/>
                  <a:pt x="5905500" y="4882774"/>
                </a:cubicBezTo>
                <a:cubicBezTo>
                  <a:pt x="5893788" y="5237441"/>
                  <a:pt x="5917272" y="5399651"/>
                  <a:pt x="5905500" y="5639261"/>
                </a:cubicBezTo>
                <a:cubicBezTo>
                  <a:pt x="5893728" y="5878871"/>
                  <a:pt x="5896197" y="5981691"/>
                  <a:pt x="5905500" y="6189432"/>
                </a:cubicBezTo>
                <a:cubicBezTo>
                  <a:pt x="5914803" y="6397173"/>
                  <a:pt x="5919102" y="6534117"/>
                  <a:pt x="5905500" y="6877147"/>
                </a:cubicBezTo>
                <a:cubicBezTo>
                  <a:pt x="5627034" y="6848999"/>
                  <a:pt x="5512717" y="6848706"/>
                  <a:pt x="5249333" y="6877147"/>
                </a:cubicBezTo>
                <a:cubicBezTo>
                  <a:pt x="4985949" y="6905588"/>
                  <a:pt x="4923132" y="6897515"/>
                  <a:pt x="4711277" y="6877147"/>
                </a:cubicBezTo>
                <a:cubicBezTo>
                  <a:pt x="4499422" y="6856779"/>
                  <a:pt x="4387286" y="6874232"/>
                  <a:pt x="4232275" y="6877147"/>
                </a:cubicBezTo>
                <a:cubicBezTo>
                  <a:pt x="4077264" y="6880062"/>
                  <a:pt x="3946162" y="6874656"/>
                  <a:pt x="3753273" y="6877147"/>
                </a:cubicBezTo>
                <a:cubicBezTo>
                  <a:pt x="3560384" y="6879638"/>
                  <a:pt x="3321504" y="6870069"/>
                  <a:pt x="3038052" y="6877147"/>
                </a:cubicBezTo>
                <a:cubicBezTo>
                  <a:pt x="2754600" y="6884225"/>
                  <a:pt x="2753382" y="6878202"/>
                  <a:pt x="2559050" y="6877147"/>
                </a:cubicBezTo>
                <a:cubicBezTo>
                  <a:pt x="2364718" y="6876092"/>
                  <a:pt x="2144521" y="6891411"/>
                  <a:pt x="1784773" y="6877147"/>
                </a:cubicBezTo>
                <a:cubicBezTo>
                  <a:pt x="1425025" y="6862883"/>
                  <a:pt x="1477929" y="6886252"/>
                  <a:pt x="1305772" y="6877147"/>
                </a:cubicBezTo>
                <a:cubicBezTo>
                  <a:pt x="1133615" y="6868042"/>
                  <a:pt x="339530" y="6814715"/>
                  <a:pt x="0" y="6877147"/>
                </a:cubicBezTo>
                <a:cubicBezTo>
                  <a:pt x="335" y="6687744"/>
                  <a:pt x="-15901" y="6562368"/>
                  <a:pt x="0" y="6326975"/>
                </a:cubicBezTo>
                <a:cubicBezTo>
                  <a:pt x="15901" y="6091582"/>
                  <a:pt x="-23909" y="5945632"/>
                  <a:pt x="0" y="5639261"/>
                </a:cubicBezTo>
                <a:cubicBezTo>
                  <a:pt x="23909" y="5332890"/>
                  <a:pt x="-5236" y="5263393"/>
                  <a:pt x="0" y="4951546"/>
                </a:cubicBezTo>
                <a:cubicBezTo>
                  <a:pt x="5236" y="4639700"/>
                  <a:pt x="9310" y="4658721"/>
                  <a:pt x="0" y="4401374"/>
                </a:cubicBezTo>
                <a:cubicBezTo>
                  <a:pt x="-9310" y="4144027"/>
                  <a:pt x="161" y="4037891"/>
                  <a:pt x="0" y="3713659"/>
                </a:cubicBezTo>
                <a:cubicBezTo>
                  <a:pt x="-161" y="3389428"/>
                  <a:pt x="21625" y="3279058"/>
                  <a:pt x="0" y="3163488"/>
                </a:cubicBezTo>
                <a:cubicBezTo>
                  <a:pt x="-21625" y="3047918"/>
                  <a:pt x="-38333" y="2546588"/>
                  <a:pt x="0" y="2338230"/>
                </a:cubicBezTo>
                <a:cubicBezTo>
                  <a:pt x="38333" y="2129872"/>
                  <a:pt x="30173" y="1754036"/>
                  <a:pt x="0" y="1512972"/>
                </a:cubicBezTo>
                <a:cubicBezTo>
                  <a:pt x="-30173" y="1271908"/>
                  <a:pt x="-19539" y="1260795"/>
                  <a:pt x="0" y="1031572"/>
                </a:cubicBezTo>
                <a:cubicBezTo>
                  <a:pt x="19539" y="802349"/>
                  <a:pt x="16478" y="370202"/>
                  <a:pt x="0" y="0"/>
                </a:cubicBezTo>
                <a:close/>
              </a:path>
            </a:pathLst>
          </a:custGeom>
          <a:noFill/>
          <a:ln w="6350">
            <a:extLst>
              <a:ext uri="{C807C97D-BFC1-408E-A445-0C87EB9F89A2}">
                <ask:lineSketchStyleProps xmlns:ask="http://schemas.microsoft.com/office/drawing/2018/sketchyshapes" sd="2444365566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fi-FI" sz="1200" dirty="0">
              <a:solidFill>
                <a:schemeClr val="tx1"/>
              </a:solidFill>
            </a:endParaRPr>
          </a:p>
          <a:p>
            <a:r>
              <a:rPr lang="fi-FI" sz="1200" b="1" dirty="0">
                <a:solidFill>
                  <a:schemeClr val="tx1"/>
                </a:solidFill>
              </a:rPr>
              <a:t>Tee näin</a:t>
            </a:r>
          </a:p>
          <a:p>
            <a:endParaRPr lang="fi-FI" sz="1200" dirty="0">
              <a:solidFill>
                <a:schemeClr val="tx1"/>
              </a:solidFill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Verdana"/>
                <a:cs typeface="+mn-cs"/>
              </a:rPr>
              <a:t>Työkalu sopii itsenäiseen yksilötyöskentelyyn tai fasilitoituun ryhmätyöskentelyyn.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Verdana"/>
              <a:cs typeface="+mn-cs"/>
            </a:endParaRPr>
          </a:p>
          <a:p>
            <a:pPr marL="171450" indent="-171450" defTabSz="914400">
              <a:buFont typeface="Arial" panose="020B0604020202020204" pitchFamily="34" charset="0"/>
              <a:buChar char="•"/>
              <a:defRPr/>
            </a:pPr>
            <a:r>
              <a:rPr lang="fi-FI" sz="1200" dirty="0">
                <a:solidFill>
                  <a:srgbClr val="000000"/>
                </a:solidFill>
                <a:ea typeface="Verdana"/>
              </a:rPr>
              <a:t>Kuvitellaan (”muistellaan”) oman työn merkityksellisyyttä tulevaisuudessa.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Verdana"/>
                <a:cs typeface="+mn-cs"/>
              </a:rPr>
              <a:t>Ajankohta kannattaa määritellä riittävän kauas, esim. 5-10 vuoden päähän.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Verdana"/>
                <a:cs typeface="+mn-cs"/>
              </a:rPr>
              <a:t>Tärkeää irrottautua nykyhetken rajoitteista, haasteista tms.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i-FI" sz="1200" dirty="0">
                <a:solidFill>
                  <a:srgbClr val="000000"/>
                </a:solidFill>
                <a:ea typeface="Verdana"/>
              </a:rPr>
              <a:t>Kukin vaihe voi kestää esim. 20 minuuttia.</a:t>
            </a:r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Verdana"/>
              <a:cs typeface="+mn-cs"/>
            </a:endParaRPr>
          </a:p>
        </p:txBody>
      </p:sp>
      <p:pic>
        <p:nvPicPr>
          <p:cNvPr id="9" name="Kuva 8" descr="Työkalut tasaisella täytöllä">
            <a:extLst>
              <a:ext uri="{FF2B5EF4-FFF2-40B4-BE49-F238E27FC236}">
                <a16:creationId xmlns:a16="http://schemas.microsoft.com/office/drawing/2014/main" id="{14F7CA45-D020-E494-EFFB-CFB076E3834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30277" y="2982937"/>
            <a:ext cx="414215" cy="414215"/>
          </a:xfrm>
          <a:prstGeom prst="rect">
            <a:avLst/>
          </a:prstGeom>
        </p:spPr>
      </p:pic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4A7B01B-160B-CD6C-E581-E7FF57B7D703}"/>
              </a:ext>
            </a:extLst>
          </p:cNvPr>
          <p:cNvSpPr txBox="1">
            <a:spLocks/>
          </p:cNvSpPr>
          <p:nvPr/>
        </p:nvSpPr>
        <p:spPr>
          <a:xfrm flipH="1">
            <a:off x="3202304" y="4869180"/>
            <a:ext cx="2934002" cy="1996440"/>
          </a:xfrm>
          <a:prstGeom prst="wedgeRoundRectCallout">
            <a:avLst>
              <a:gd name="adj1" fmla="val -30841"/>
              <a:gd name="adj2" fmla="val 60462"/>
              <a:gd name="adj3" fmla="val 16667"/>
            </a:avLst>
          </a:prstGeom>
          <a:solidFill>
            <a:srgbClr val="CDD5EF"/>
          </a:solidFill>
        </p:spPr>
        <p:txBody>
          <a:bodyPr vert="horz" lIns="91440" tIns="0" rIns="91440" bIns="0" rtlCol="0" anchor="t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3619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i-FI" sz="1700" dirty="0">
                <a:ea typeface="Roboto"/>
                <a:cs typeface="Roboto"/>
              </a:rPr>
              <a:t>	</a:t>
            </a:r>
            <a:r>
              <a:rPr lang="fi-FI" sz="1200" dirty="0">
                <a:ea typeface="Roboto"/>
                <a:cs typeface="Roboto"/>
              </a:rPr>
              <a:t>VAIHE 2: Tulevaisuuteen </a:t>
            </a:r>
          </a:p>
          <a:p>
            <a:pPr marL="0" indent="0" defTabSz="3619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i-FI" sz="1200" dirty="0">
                <a:ea typeface="Roboto"/>
                <a:cs typeface="Roboto"/>
              </a:rPr>
              <a:t>            johtaneet asiat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fi-FI" sz="1100" b="1" dirty="0"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100" dirty="0">
                <a:ea typeface="Roboto"/>
                <a:cs typeface="Roboto"/>
              </a:rPr>
              <a:t>Mikä johti siihen, että vaiheessa 1 kirjaamasi asiat/teemat ovat toteutuneet v. [            ]? Esim.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fi-FI" sz="1100" dirty="0">
                <a:ea typeface="Roboto"/>
                <a:cs typeface="Roboto"/>
              </a:rPr>
              <a:t>Mitä sinä teit?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fi-FI" sz="1100" dirty="0">
                <a:ea typeface="Roboto"/>
                <a:cs typeface="Roboto"/>
              </a:rPr>
              <a:t>Kuka muu teki ja mitä?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fi-FI" sz="1100" dirty="0">
                <a:ea typeface="Roboto"/>
                <a:cs typeface="Roboto"/>
              </a:rPr>
              <a:t>Mikä muuttui (työ)ympäristössä, rakenteissa, arvoissa jne.</a:t>
            </a:r>
            <a:endParaRPr lang="fi-FI" sz="1100" dirty="0"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B5452157-53CA-0D3C-106A-B11396875941}"/>
              </a:ext>
            </a:extLst>
          </p:cNvPr>
          <p:cNvSpPr txBox="1">
            <a:spLocks/>
          </p:cNvSpPr>
          <p:nvPr/>
        </p:nvSpPr>
        <p:spPr>
          <a:xfrm>
            <a:off x="716280" y="4729153"/>
            <a:ext cx="2934002" cy="1816427"/>
          </a:xfrm>
          <a:prstGeom prst="wedgeRoundRectCallout">
            <a:avLst>
              <a:gd name="adj1" fmla="val -28570"/>
              <a:gd name="adj2" fmla="val 62047"/>
              <a:gd name="adj3" fmla="val 16667"/>
            </a:avLst>
          </a:prstGeom>
          <a:solidFill>
            <a:srgbClr val="85E1BA"/>
          </a:solidFill>
        </p:spPr>
        <p:txBody>
          <a:bodyPr vert="horz" lIns="91440" tIns="0" rIns="90000" bIns="0" rtlCol="0" anchor="t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63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i-FI" sz="1200" dirty="0">
                <a:ea typeface="Roboto"/>
                <a:cs typeface="Roboto"/>
              </a:rPr>
              <a:t>VAIHE 1: ”Villit unelmat - vedä rohkeasti överiksi”</a:t>
            </a:r>
          </a:p>
          <a:p>
            <a:pPr marL="355600">
              <a:lnSpc>
                <a:spcPct val="100000"/>
              </a:lnSpc>
              <a:spcBef>
                <a:spcPts val="0"/>
              </a:spcBef>
            </a:pPr>
            <a:endParaRPr lang="fi-FI" sz="1100" dirty="0"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556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i-FI" sz="1100" dirty="0">
                <a:ea typeface="Roboto"/>
                <a:cs typeface="Roboto"/>
              </a:rPr>
              <a:t>Mitkä asiat ovat työssäsi sinulle</a:t>
            </a:r>
          </a:p>
          <a:p>
            <a:pPr marL="3556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i-FI" sz="1100" dirty="0">
                <a:ea typeface="Roboto"/>
                <a:cs typeface="Roboto"/>
              </a:rPr>
              <a:t>merkityksellisiä vuonna [          ]?</a:t>
            </a:r>
          </a:p>
          <a:p>
            <a:pPr marL="355600">
              <a:lnSpc>
                <a:spcPct val="100000"/>
              </a:lnSpc>
              <a:spcBef>
                <a:spcPts val="0"/>
              </a:spcBef>
            </a:pPr>
            <a:r>
              <a:rPr lang="fi-FI" sz="1100" dirty="0">
                <a:ea typeface="Roboto"/>
                <a:cs typeface="Roboto"/>
              </a:rPr>
              <a:t>Mitä itse teet ja miten sen koet?</a:t>
            </a:r>
          </a:p>
          <a:p>
            <a:pPr marL="355600">
              <a:lnSpc>
                <a:spcPct val="100000"/>
              </a:lnSpc>
              <a:spcBef>
                <a:spcPts val="0"/>
              </a:spcBef>
            </a:pPr>
            <a:r>
              <a:rPr lang="fi-FI" sz="1100" dirty="0">
                <a:ea typeface="Roboto"/>
                <a:cs typeface="Roboto"/>
              </a:rPr>
              <a:t>Mitä havaitset ympärilläsi?</a:t>
            </a:r>
            <a:endParaRPr lang="fi-FI" sz="1200" dirty="0"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Käärö: Pysty 2">
            <a:extLst>
              <a:ext uri="{FF2B5EF4-FFF2-40B4-BE49-F238E27FC236}">
                <a16:creationId xmlns:a16="http://schemas.microsoft.com/office/drawing/2014/main" id="{F01EDC81-AE37-BA6D-2032-5F9168FBE2AC}"/>
              </a:ext>
            </a:extLst>
          </p:cNvPr>
          <p:cNvSpPr>
            <a:spLocks/>
          </p:cNvSpPr>
          <p:nvPr/>
        </p:nvSpPr>
        <p:spPr>
          <a:xfrm>
            <a:off x="590309" y="7236459"/>
            <a:ext cx="5677381" cy="2278381"/>
          </a:xfrm>
          <a:prstGeom prst="verticalScroll">
            <a:avLst/>
          </a:prstGeom>
          <a:solidFill>
            <a:srgbClr val="FEFEFE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marL="182563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1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182563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VAIHE 3: Tuokiotarinat</a:t>
            </a:r>
          </a:p>
          <a:p>
            <a:pPr marL="182563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100" b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182563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Valitse edeltä kaksi mielestäsi merkityksellisintä tai mielenkiintoisinta työntekijäkokemukseesi liittyvää asiaa/teemaa.</a:t>
            </a:r>
          </a:p>
          <a:p>
            <a:pPr marL="182563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100" b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182245" defTabSz="914400">
              <a:defRPr/>
            </a:pPr>
            <a:r>
              <a:rPr kumimoji="0" lang="fi-FI" sz="11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Kirjoita kummastakin valitsemastasi asiasta/teemasta muutaman virkkeen tarina tuokiosta työssä</a:t>
            </a:r>
            <a:r>
              <a:rPr lang="fi-FI" sz="1100">
                <a:solidFill>
                  <a:srgbClr val="000000"/>
                </a:solidFill>
              </a:rPr>
              <a:t> valittuna vuonna tulevaisuudessa</a:t>
            </a:r>
            <a:r>
              <a:rPr kumimoji="0" lang="fi-FI" sz="11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:</a:t>
            </a:r>
            <a:endParaRPr lang="fi-FI" sz="1100" b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354013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1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Mitä teet, koet, näet jne. työssäsi, miltä se tuntuu?</a:t>
            </a:r>
          </a:p>
          <a:p>
            <a:pPr marL="354013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1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Mikä siihen on johtanut, mikä sen on mahdollistanut jne. (kuljettaessa nykyhetkestä valittuun tulevaisuuden ajankohtaan)?</a:t>
            </a:r>
          </a:p>
        </p:txBody>
      </p:sp>
    </p:spTree>
    <p:extLst>
      <p:ext uri="{BB962C8B-B14F-4D97-AF65-F5344CB8AC3E}">
        <p14:creationId xmlns:p14="http://schemas.microsoft.com/office/powerpoint/2010/main" val="1601891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uiExpand="1" build="p"/>
      <p:bldP spid="2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27AEA4E0-B45E-6333-727C-0DF14D8436AE}"/>
              </a:ext>
            </a:extLst>
          </p:cNvPr>
          <p:cNvSpPr txBox="1">
            <a:spLocks/>
          </p:cNvSpPr>
          <p:nvPr/>
        </p:nvSpPr>
        <p:spPr>
          <a:xfrm flipH="1">
            <a:off x="3276600" y="1351280"/>
            <a:ext cx="3276600" cy="2820404"/>
          </a:xfrm>
          <a:prstGeom prst="wedgeRoundRectCallout">
            <a:avLst>
              <a:gd name="adj1" fmla="val -30841"/>
              <a:gd name="adj2" fmla="val 60462"/>
              <a:gd name="adj3" fmla="val 16667"/>
            </a:avLst>
          </a:prstGeom>
          <a:solidFill>
            <a:srgbClr val="CDD5EF"/>
          </a:solidFill>
        </p:spPr>
        <p:txBody>
          <a:bodyPr vert="horz" lIns="91440" tIns="0" rIns="91440" bIns="0" rtlCol="0" anchor="t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3619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i-FI" sz="1700" dirty="0">
                <a:ea typeface="Roboto"/>
                <a:cs typeface="Roboto"/>
              </a:rPr>
              <a:t>	</a:t>
            </a:r>
            <a:r>
              <a:rPr lang="fi-FI" sz="1200" b="1" dirty="0">
                <a:ea typeface="Roboto"/>
                <a:cs typeface="Roboto"/>
              </a:rPr>
              <a:t>VAIHE 2: Mikä tulevaisuuteen</a:t>
            </a:r>
          </a:p>
          <a:p>
            <a:pPr marL="0" indent="0" defTabSz="3619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i-FI" sz="1200" b="1" dirty="0">
                <a:ea typeface="Roboto"/>
                <a:cs typeface="Roboto"/>
              </a:rPr>
              <a:t>            johti?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940526D6-7557-715D-1AE7-91ECF864340D}"/>
              </a:ext>
            </a:extLst>
          </p:cNvPr>
          <p:cNvSpPr txBox="1">
            <a:spLocks/>
          </p:cNvSpPr>
          <p:nvPr/>
        </p:nvSpPr>
        <p:spPr>
          <a:xfrm>
            <a:off x="259080" y="969953"/>
            <a:ext cx="3276600" cy="2820404"/>
          </a:xfrm>
          <a:prstGeom prst="wedgeRoundRectCallout">
            <a:avLst>
              <a:gd name="adj1" fmla="val -28570"/>
              <a:gd name="adj2" fmla="val 62047"/>
              <a:gd name="adj3" fmla="val 16667"/>
            </a:avLst>
          </a:prstGeom>
          <a:solidFill>
            <a:srgbClr val="85E1BA"/>
          </a:solidFill>
        </p:spPr>
        <p:txBody>
          <a:bodyPr vert="horz" lIns="91440" tIns="0" rIns="90000" bIns="0" rtlCol="0" anchor="t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635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200" b="1" dirty="0">
                <a:ea typeface="Roboto"/>
                <a:cs typeface="Roboto"/>
              </a:rPr>
              <a:t>VAIHE 1: Mitä teen, koen, näen, kuulen…?</a:t>
            </a:r>
          </a:p>
        </p:txBody>
      </p:sp>
      <p:sp>
        <p:nvSpPr>
          <p:cNvPr id="33" name="Käärö: Pysty 32">
            <a:extLst>
              <a:ext uri="{FF2B5EF4-FFF2-40B4-BE49-F238E27FC236}">
                <a16:creationId xmlns:a16="http://schemas.microsoft.com/office/drawing/2014/main" id="{2E07CF0E-B625-E995-4D44-972911460466}"/>
              </a:ext>
            </a:extLst>
          </p:cNvPr>
          <p:cNvSpPr>
            <a:spLocks/>
          </p:cNvSpPr>
          <p:nvPr/>
        </p:nvSpPr>
        <p:spPr>
          <a:xfrm>
            <a:off x="60018" y="4785359"/>
            <a:ext cx="3565977" cy="3964941"/>
          </a:xfrm>
          <a:prstGeom prst="verticalScroll">
            <a:avLst/>
          </a:prstGeom>
          <a:solidFill>
            <a:srgbClr val="FEFEFE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marL="182563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1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182245" defTabSz="914400">
              <a:defRPr/>
            </a:pPr>
            <a:r>
              <a:rPr kumimoji="0" lang="fi-FI" sz="12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VAIHE 3: Tarina tuokiosta työssä</a:t>
            </a:r>
            <a:r>
              <a:rPr lang="fi-FI" sz="1200" b="1">
                <a:solidFill>
                  <a:srgbClr val="000000"/>
                </a:solidFill>
              </a:rPr>
              <a:t> vuonna </a:t>
            </a:r>
            <a:r>
              <a:rPr lang="fi-FI" sz="1200">
                <a:solidFill>
                  <a:srgbClr val="000000"/>
                </a:solidFill>
              </a:rPr>
              <a:t>[         ]</a:t>
            </a:r>
          </a:p>
          <a:p>
            <a:pPr marL="182245" defTabSz="914400">
              <a:defRPr/>
            </a:pPr>
            <a:endParaRPr lang="fi-FI" sz="1200" i="1" dirty="0">
              <a:solidFill>
                <a:srgbClr val="000000"/>
              </a:solidFill>
            </a:endParaRPr>
          </a:p>
          <a:p>
            <a:pPr marL="182245" defTabSz="914400">
              <a:defRPr/>
            </a:pPr>
            <a:r>
              <a:rPr lang="fi-FI" sz="1100" i="1">
                <a:solidFill>
                  <a:srgbClr val="000000"/>
                </a:solidFill>
              </a:rPr>
              <a:t>Kirjoita tähän...</a:t>
            </a:r>
            <a:endParaRPr lang="fi-FI" sz="1100">
              <a:solidFill>
                <a:srgbClr val="000000"/>
              </a:solidFill>
            </a:endParaRPr>
          </a:p>
          <a:p>
            <a:pPr marL="182245" defTabSz="914400">
              <a:defRPr/>
            </a:pPr>
            <a:endParaRPr lang="fi-FI" sz="1200" b="1" dirty="0">
              <a:solidFill>
                <a:srgbClr val="000000"/>
              </a:solidFill>
            </a:endParaRPr>
          </a:p>
        </p:txBody>
      </p:sp>
      <p:sp>
        <p:nvSpPr>
          <p:cNvPr id="34" name="Käärö: Pysty 33">
            <a:extLst>
              <a:ext uri="{FF2B5EF4-FFF2-40B4-BE49-F238E27FC236}">
                <a16:creationId xmlns:a16="http://schemas.microsoft.com/office/drawing/2014/main" id="{B3F51CBA-3A2B-A46D-ACC1-70B651670C09}"/>
              </a:ext>
            </a:extLst>
          </p:cNvPr>
          <p:cNvSpPr>
            <a:spLocks/>
          </p:cNvSpPr>
          <p:nvPr/>
        </p:nvSpPr>
        <p:spPr>
          <a:xfrm>
            <a:off x="3229937" y="4785358"/>
            <a:ext cx="3565977" cy="3964941"/>
          </a:xfrm>
          <a:prstGeom prst="verticalScroll">
            <a:avLst/>
          </a:prstGeom>
          <a:solidFill>
            <a:srgbClr val="FEFEFE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marL="182563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1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182245" defTabSz="914400">
              <a:defRPr/>
            </a:pPr>
            <a:r>
              <a:rPr kumimoji="0" lang="fi-FI" sz="12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VAIHE 3: Tarina tuokiosta työssä</a:t>
            </a:r>
            <a:r>
              <a:rPr lang="fi-FI" sz="1200" b="1">
                <a:solidFill>
                  <a:srgbClr val="000000"/>
                </a:solidFill>
              </a:rPr>
              <a:t> vuonna </a:t>
            </a:r>
            <a:r>
              <a:rPr lang="fi-FI" sz="1200">
                <a:solidFill>
                  <a:srgbClr val="000000"/>
                </a:solidFill>
              </a:rPr>
              <a:t>[          ]</a:t>
            </a:r>
          </a:p>
          <a:p>
            <a:pPr marL="182245" defTabSz="914400">
              <a:defRPr/>
            </a:pPr>
            <a:endParaRPr lang="fi-FI" sz="1200" b="1" dirty="0">
              <a:solidFill>
                <a:srgbClr val="000000"/>
              </a:solidFill>
            </a:endParaRPr>
          </a:p>
          <a:p>
            <a:pPr marL="182245" defTabSz="914400">
              <a:defRPr/>
            </a:pPr>
            <a:r>
              <a:rPr lang="fi-FI" sz="1100" i="1">
                <a:solidFill>
                  <a:srgbClr val="000000"/>
                </a:solidFill>
              </a:rPr>
              <a:t>Kirjoita tähän...</a:t>
            </a:r>
          </a:p>
        </p:txBody>
      </p:sp>
      <p:sp>
        <p:nvSpPr>
          <p:cNvPr id="35" name="Tekstiruutu 34">
            <a:extLst>
              <a:ext uri="{FF2B5EF4-FFF2-40B4-BE49-F238E27FC236}">
                <a16:creationId xmlns:a16="http://schemas.microsoft.com/office/drawing/2014/main" id="{F8819646-AB71-6581-25EF-46A262C562BF}"/>
              </a:ext>
            </a:extLst>
          </p:cNvPr>
          <p:cNvSpPr txBox="1"/>
          <p:nvPr/>
        </p:nvSpPr>
        <p:spPr>
          <a:xfrm>
            <a:off x="469900" y="250312"/>
            <a:ext cx="1904689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fi-FI" b="1" dirty="0"/>
              <a:t>On vuosi </a:t>
            </a:r>
            <a:r>
              <a:rPr lang="fi-FI" dirty="0"/>
              <a:t>[             ]</a:t>
            </a:r>
          </a:p>
        </p:txBody>
      </p:sp>
    </p:spTree>
    <p:extLst>
      <p:ext uri="{BB962C8B-B14F-4D97-AF65-F5344CB8AC3E}">
        <p14:creationId xmlns:p14="http://schemas.microsoft.com/office/powerpoint/2010/main" val="400171614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9df5e57-45c5-4a3e-815f-42f3e5af4797" xsi:nil="true"/>
    <lcf76f155ced4ddcb4097134ff3c332f xmlns="e97bcaba-647c-4544-b55f-faed11082fd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5C069A2D376D48B4F122645DC00AE3" ma:contentTypeVersion="12" ma:contentTypeDescription="Create a new document." ma:contentTypeScope="" ma:versionID="1f59616bd0b48860234350ff4c175aa2">
  <xsd:schema xmlns:xsd="http://www.w3.org/2001/XMLSchema" xmlns:xs="http://www.w3.org/2001/XMLSchema" xmlns:p="http://schemas.microsoft.com/office/2006/metadata/properties" xmlns:ns2="e97bcaba-647c-4544-b55f-faed11082fde" xmlns:ns3="09df5e57-45c5-4a3e-815f-42f3e5af4797" targetNamespace="http://schemas.microsoft.com/office/2006/metadata/properties" ma:root="true" ma:fieldsID="64792361a42499f554418bf43ee8d7ad" ns2:_="" ns3:_="">
    <xsd:import namespace="e97bcaba-647c-4544-b55f-faed11082fde"/>
    <xsd:import namespace="09df5e57-45c5-4a3e-815f-42f3e5af47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7bcaba-647c-4544-b55f-faed11082f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703ad23-8153-45da-8605-685a98b051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df5e57-45c5-4a3e-815f-42f3e5af479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706c473-6269-470b-990f-3e37b073e042}" ma:internalName="TaxCatchAll" ma:showField="CatchAllData" ma:web="09df5e57-45c5-4a3e-815f-42f3e5af47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511858-C0AB-410D-8C05-3B2990373B2B}">
  <ds:schemaRefs>
    <ds:schemaRef ds:uri="http://purl.org/dc/dcmitype/"/>
    <ds:schemaRef ds:uri="http://schemas.microsoft.com/office/2006/documentManagement/types"/>
    <ds:schemaRef ds:uri="e97bcaba-647c-4544-b55f-faed11082fde"/>
    <ds:schemaRef ds:uri="http://purl.org/dc/elements/1.1/"/>
    <ds:schemaRef ds:uri="http://schemas.microsoft.com/office/2006/metadata/properties"/>
    <ds:schemaRef ds:uri="http://schemas.microsoft.com/office/infopath/2007/PartnerControls"/>
    <ds:schemaRef ds:uri="09df5e57-45c5-4a3e-815f-42f3e5af4797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9F05C1C-A644-4283-8ADE-FE5D77FC0E8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97bcaba-647c-4544-b55f-faed11082fde"/>
    <ds:schemaRef ds:uri="09df5e57-45c5-4a3e-815f-42f3e5af47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DB15BAC-F29B-4392-9A3B-6EE1FA3D1D3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0dc41d9b-b010-4340-bce3-e554a9fc2bef}" enabled="1" method="Privileged" siteId="{fa6944af-cc7c-4cd8-9154-c0113279891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334</Words>
  <Application>Microsoft Office PowerPoint</Application>
  <PresentationFormat>A4-paperi (210 x 297 mm)</PresentationFormat>
  <Paragraphs>49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Roboto</vt:lpstr>
      <vt:lpstr>Verdana</vt:lpstr>
      <vt:lpstr>Office-teema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Mika Boedeker (TAMK)</dc:creator>
  <cp:lastModifiedBy>Mika Boedeker (TAMK)</cp:lastModifiedBy>
  <cp:revision>4</cp:revision>
  <dcterms:created xsi:type="dcterms:W3CDTF">2026-05-08T11:40:28Z</dcterms:created>
  <dcterms:modified xsi:type="dcterms:W3CDTF">2026-05-12T11:41:50Z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0x010100675C069A2D376D48B4F122645DC00AE3</vt:lpwstr>
  </property>
  <property fmtid="{D5CDD505-2E9C-101B-9397-08002B2CF9AE}" pid="3" name="MediaServiceImageTags">
    <vt:lpwstr/>
  </property>
</Properties>
</file>