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9161AAF-6C85-1E72-B93C-1AF8704C3084}" name="Mika Boedeker (TAMK)" initials="MB" userId="S::mika.boedeker@tuni.fi::1581a175-ddcf-49da-88c5-efd058dd5c1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83E3B1"/>
    <a:srgbClr val="85E1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A4BA8E-2C47-4FDB-87E7-2E3B1A1E949E}" v="9" dt="2026-05-14T09:24:02.1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0" autoAdjust="0"/>
    <p:restoredTop sz="92994" autoAdjust="0"/>
  </p:normalViewPr>
  <p:slideViewPr>
    <p:cSldViewPr snapToGrid="0">
      <p:cViewPr varScale="1">
        <p:scale>
          <a:sx n="41" d="100"/>
          <a:sy n="41" d="100"/>
        </p:scale>
        <p:origin x="1536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a Boedeker (TAMK)" userId="S::mika.boedeker_tuni.fi#ext#@lut.onmicrosoft.com::e7b20ded-c90c-4e01-a1cb-f491152bfaa4" providerId="AD" clId="Web-{7B208DF7-56E3-4836-BC11-82E2533C4B31}"/>
    <pc:docChg chg="modSld">
      <pc:chgData name="Mika Boedeker (TAMK)" userId="S::mika.boedeker_tuni.fi#ext#@lut.onmicrosoft.com::e7b20ded-c90c-4e01-a1cb-f491152bfaa4" providerId="AD" clId="Web-{7B208DF7-56E3-4836-BC11-82E2533C4B31}" dt="2026-05-12T11:29:50.718" v="65" actId="1076"/>
      <pc:docMkLst>
        <pc:docMk/>
      </pc:docMkLst>
      <pc:sldChg chg="modSp">
        <pc:chgData name="Mika Boedeker (TAMK)" userId="S::mika.boedeker_tuni.fi#ext#@lut.onmicrosoft.com::e7b20ded-c90c-4e01-a1cb-f491152bfaa4" providerId="AD" clId="Web-{7B208DF7-56E3-4836-BC11-82E2533C4B31}" dt="2026-05-12T11:28:17.610" v="51" actId="14100"/>
        <pc:sldMkLst>
          <pc:docMk/>
          <pc:sldMk cId="1601891406" sldId="256"/>
        </pc:sldMkLst>
        <pc:spChg chg="mod">
          <ac:chgData name="Mika Boedeker (TAMK)" userId="S::mika.boedeker_tuni.fi#ext#@lut.onmicrosoft.com::e7b20ded-c90c-4e01-a1cb-f491152bfaa4" providerId="AD" clId="Web-{7B208DF7-56E3-4836-BC11-82E2533C4B31}" dt="2026-05-12T11:28:17.610" v="51" actId="14100"/>
          <ac:spMkLst>
            <pc:docMk/>
            <pc:sldMk cId="1601891406" sldId="256"/>
            <ac:spMk id="8" creationId="{9CAABDD0-72A4-0C87-6431-1E5725AB1E14}"/>
          </ac:spMkLst>
        </pc:spChg>
      </pc:sldChg>
      <pc:sldChg chg="modSp">
        <pc:chgData name="Mika Boedeker (TAMK)" userId="S::mika.boedeker_tuni.fi#ext#@lut.onmicrosoft.com::e7b20ded-c90c-4e01-a1cb-f491152bfaa4" providerId="AD" clId="Web-{7B208DF7-56E3-4836-BC11-82E2533C4B31}" dt="2026-05-12T11:29:50.718" v="65" actId="1076"/>
        <pc:sldMkLst>
          <pc:docMk/>
          <pc:sldMk cId="4001716142" sldId="258"/>
        </pc:sldMkLst>
        <pc:spChg chg="mod">
          <ac:chgData name="Mika Boedeker (TAMK)" userId="S::mika.boedeker_tuni.fi#ext#@lut.onmicrosoft.com::e7b20ded-c90c-4e01-a1cb-f491152bfaa4" providerId="AD" clId="Web-{7B208DF7-56E3-4836-BC11-82E2533C4B31}" dt="2026-05-12T11:27:23.751" v="48" actId="20577"/>
          <ac:spMkLst>
            <pc:docMk/>
            <pc:sldMk cId="4001716142" sldId="258"/>
            <ac:spMk id="35" creationId="{F8819646-AB71-6581-25EF-46A262C562BF}"/>
          </ac:spMkLst>
        </pc:spChg>
      </pc:sldChg>
    </pc:docChg>
  </pc:docChgLst>
  <pc:docChgLst>
    <pc:chgData name="Mika Boedeker (TAMK)" userId="1581a175-ddcf-49da-88c5-efd058dd5c16" providerId="ADAL" clId="{B53B44FF-2223-4F1C-A39C-51F227178504}"/>
    <pc:docChg chg="delSld modSld">
      <pc:chgData name="Mika Boedeker (TAMK)" userId="1581a175-ddcf-49da-88c5-efd058dd5c16" providerId="ADAL" clId="{B53B44FF-2223-4F1C-A39C-51F227178504}" dt="2026-05-12T11:41:41.720" v="2" actId="1582"/>
      <pc:docMkLst>
        <pc:docMk/>
      </pc:docMkLst>
      <pc:sldChg chg="modSp mod">
        <pc:chgData name="Mika Boedeker (TAMK)" userId="1581a175-ddcf-49da-88c5-efd058dd5c16" providerId="ADAL" clId="{B53B44FF-2223-4F1C-A39C-51F227178504}" dt="2026-05-12T11:41:41.720" v="2" actId="1582"/>
        <pc:sldMkLst>
          <pc:docMk/>
          <pc:sldMk cId="1601891406" sldId="256"/>
        </pc:sldMkLst>
        <pc:spChg chg="mod">
          <ac:chgData name="Mika Boedeker (TAMK)" userId="1581a175-ddcf-49da-88c5-efd058dd5c16" providerId="ADAL" clId="{B53B44FF-2223-4F1C-A39C-51F227178504}" dt="2026-05-12T11:41:41.720" v="2" actId="1582"/>
          <ac:spMkLst>
            <pc:docMk/>
            <pc:sldMk cId="1601891406" sldId="256"/>
            <ac:spMk id="4" creationId="{78D275BD-7252-436B-FE16-2918A593AAB7}"/>
          </ac:spMkLst>
        </pc:spChg>
        <pc:spChg chg="mod">
          <ac:chgData name="Mika Boedeker (TAMK)" userId="1581a175-ddcf-49da-88c5-efd058dd5c16" providerId="ADAL" clId="{B53B44FF-2223-4F1C-A39C-51F227178504}" dt="2026-05-12T11:41:41.720" v="2" actId="1582"/>
          <ac:spMkLst>
            <pc:docMk/>
            <pc:sldMk cId="1601891406" sldId="256"/>
            <ac:spMk id="8" creationId="{9CAABDD0-72A4-0C87-6431-1E5725AB1E14}"/>
          </ac:spMkLst>
        </pc:spChg>
      </pc:sldChg>
    </pc:docChg>
  </pc:docChgLst>
  <pc:docChgLst>
    <pc:chgData name="Mika Kylänen (TAMK)" userId="73b15eec-58df-4ea1-ae59-e0eb84caf752" providerId="ADAL" clId="{BB1E5006-0403-430F-853C-75DC7C4B2E63}"/>
    <pc:docChg chg="custSel modSld">
      <pc:chgData name="Mika Kylänen (TAMK)" userId="73b15eec-58df-4ea1-ae59-e0eb84caf752" providerId="ADAL" clId="{BB1E5006-0403-430F-853C-75DC7C4B2E63}" dt="2026-05-15T10:20:09.839" v="2687" actId="962"/>
      <pc:docMkLst>
        <pc:docMk/>
      </pc:docMkLst>
      <pc:sldChg chg="addSp delSp modSp mod delAnim">
        <pc:chgData name="Mika Kylänen (TAMK)" userId="73b15eec-58df-4ea1-ae59-e0eb84caf752" providerId="ADAL" clId="{BB1E5006-0403-430F-853C-75DC7C4B2E63}" dt="2026-05-15T10:18:18.309" v="2189" actId="962"/>
        <pc:sldMkLst>
          <pc:docMk/>
          <pc:sldMk cId="1601891406" sldId="256"/>
        </pc:sldMkLst>
        <pc:spChg chg="del">
          <ac:chgData name="Mika Kylänen (TAMK)" userId="73b15eec-58df-4ea1-ae59-e0eb84caf752" providerId="ADAL" clId="{BB1E5006-0403-430F-853C-75DC7C4B2E63}" dt="2026-05-14T09:15:24.034" v="966" actId="478"/>
          <ac:spMkLst>
            <pc:docMk/>
            <pc:sldMk cId="1601891406" sldId="256"/>
            <ac:spMk id="3" creationId="{F01EDC81-AE37-BA6D-2032-5F9168FBE2AC}"/>
          </ac:spMkLst>
        </pc:spChg>
        <pc:spChg chg="mod">
          <ac:chgData name="Mika Kylänen (TAMK)" userId="73b15eec-58df-4ea1-ae59-e0eb84caf752" providerId="ADAL" clId="{BB1E5006-0403-430F-853C-75DC7C4B2E63}" dt="2026-05-15T10:17:40.570" v="1965" actId="962"/>
          <ac:spMkLst>
            <pc:docMk/>
            <pc:sldMk cId="1601891406" sldId="256"/>
            <ac:spMk id="4" creationId="{78D275BD-7252-436B-FE16-2918A593AAB7}"/>
          </ac:spMkLst>
        </pc:spChg>
        <pc:spChg chg="mod">
          <ac:chgData name="Mika Kylänen (TAMK)" userId="73b15eec-58df-4ea1-ae59-e0eb84caf752" providerId="ADAL" clId="{BB1E5006-0403-430F-853C-75DC7C4B2E63}" dt="2026-05-15T10:17:58.813" v="2055" actId="962"/>
          <ac:spMkLst>
            <pc:docMk/>
            <pc:sldMk cId="1601891406" sldId="256"/>
            <ac:spMk id="8" creationId="{9CAABDD0-72A4-0C87-6431-1E5725AB1E14}"/>
          </ac:spMkLst>
        </pc:spChg>
        <pc:spChg chg="del mod">
          <ac:chgData name="Mika Kylänen (TAMK)" userId="73b15eec-58df-4ea1-ae59-e0eb84caf752" providerId="ADAL" clId="{BB1E5006-0403-430F-853C-75DC7C4B2E63}" dt="2026-05-14T09:20:39.446" v="1510" actId="478"/>
          <ac:spMkLst>
            <pc:docMk/>
            <pc:sldMk cId="1601891406" sldId="256"/>
            <ac:spMk id="22" creationId="{A4A7B01B-160B-CD6C-E581-E7FF57B7D703}"/>
          </ac:spMkLst>
        </pc:spChg>
        <pc:spChg chg="del mod">
          <ac:chgData name="Mika Kylänen (TAMK)" userId="73b15eec-58df-4ea1-ae59-e0eb84caf752" providerId="ADAL" clId="{BB1E5006-0403-430F-853C-75DC7C4B2E63}" dt="2026-05-14T09:20:39.446" v="1510" actId="478"/>
          <ac:spMkLst>
            <pc:docMk/>
            <pc:sldMk cId="1601891406" sldId="256"/>
            <ac:spMk id="23" creationId="{B5452157-53CA-0D3C-106A-B11396875941}"/>
          </ac:spMkLst>
        </pc:spChg>
        <pc:graphicFrameChg chg="add del mod modGraphic">
          <ac:chgData name="Mika Kylänen (TAMK)" userId="73b15eec-58df-4ea1-ae59-e0eb84caf752" providerId="ADAL" clId="{BB1E5006-0403-430F-853C-75DC7C4B2E63}" dt="2026-05-14T09:20:56.627" v="1514" actId="478"/>
          <ac:graphicFrameMkLst>
            <pc:docMk/>
            <pc:sldMk cId="1601891406" sldId="256"/>
            <ac:graphicFrameMk id="2" creationId="{0CB152C7-5A6D-9418-8DF5-19034AECF532}"/>
          </ac:graphicFrameMkLst>
        </pc:graphicFrameChg>
        <pc:picChg chg="add mod">
          <ac:chgData name="Mika Kylänen (TAMK)" userId="73b15eec-58df-4ea1-ae59-e0eb84caf752" providerId="ADAL" clId="{BB1E5006-0403-430F-853C-75DC7C4B2E63}" dt="2026-05-15T10:18:18.309" v="2189" actId="962"/>
          <ac:picMkLst>
            <pc:docMk/>
            <pc:sldMk cId="1601891406" sldId="256"/>
            <ac:picMk id="6" creationId="{05EF35BC-34FB-C953-563F-62B9F7476719}"/>
          </ac:picMkLst>
        </pc:picChg>
        <pc:picChg chg="mod">
          <ac:chgData name="Mika Kylänen (TAMK)" userId="73b15eec-58df-4ea1-ae59-e0eb84caf752" providerId="ADAL" clId="{BB1E5006-0403-430F-853C-75DC7C4B2E63}" dt="2026-05-14T09:14:08.266" v="918" actId="1036"/>
          <ac:picMkLst>
            <pc:docMk/>
            <pc:sldMk cId="1601891406" sldId="256"/>
            <ac:picMk id="9" creationId="{14F7CA45-D020-E494-EFFB-CFB076E3834B}"/>
          </ac:picMkLst>
        </pc:picChg>
      </pc:sldChg>
      <pc:sldChg chg="addSp delSp modSp mod">
        <pc:chgData name="Mika Kylänen (TAMK)" userId="73b15eec-58df-4ea1-ae59-e0eb84caf752" providerId="ADAL" clId="{BB1E5006-0403-430F-853C-75DC7C4B2E63}" dt="2026-05-15T10:20:09.839" v="2687" actId="962"/>
        <pc:sldMkLst>
          <pc:docMk/>
          <pc:sldMk cId="4001716142" sldId="258"/>
        </pc:sldMkLst>
        <pc:spChg chg="del">
          <ac:chgData name="Mika Kylänen (TAMK)" userId="73b15eec-58df-4ea1-ae59-e0eb84caf752" providerId="ADAL" clId="{BB1E5006-0403-430F-853C-75DC7C4B2E63}" dt="2026-05-14T09:23:42.542" v="1563" actId="478"/>
          <ac:spMkLst>
            <pc:docMk/>
            <pc:sldMk cId="4001716142" sldId="258"/>
            <ac:spMk id="31" creationId="{27AEA4E0-B45E-6333-727C-0DF14D8436AE}"/>
          </ac:spMkLst>
        </pc:spChg>
        <pc:spChg chg="del">
          <ac:chgData name="Mika Kylänen (TAMK)" userId="73b15eec-58df-4ea1-ae59-e0eb84caf752" providerId="ADAL" clId="{BB1E5006-0403-430F-853C-75DC7C4B2E63}" dt="2026-05-14T09:23:42.542" v="1563" actId="478"/>
          <ac:spMkLst>
            <pc:docMk/>
            <pc:sldMk cId="4001716142" sldId="258"/>
            <ac:spMk id="32" creationId="{940526D6-7557-715D-1AE7-91ECF864340D}"/>
          </ac:spMkLst>
        </pc:spChg>
        <pc:spChg chg="del">
          <ac:chgData name="Mika Kylänen (TAMK)" userId="73b15eec-58df-4ea1-ae59-e0eb84caf752" providerId="ADAL" clId="{BB1E5006-0403-430F-853C-75DC7C4B2E63}" dt="2026-05-14T09:23:42.542" v="1563" actId="478"/>
          <ac:spMkLst>
            <pc:docMk/>
            <pc:sldMk cId="4001716142" sldId="258"/>
            <ac:spMk id="33" creationId="{2E07CF0E-B625-E995-4D44-972911460466}"/>
          </ac:spMkLst>
        </pc:spChg>
        <pc:spChg chg="del">
          <ac:chgData name="Mika Kylänen (TAMK)" userId="73b15eec-58df-4ea1-ae59-e0eb84caf752" providerId="ADAL" clId="{BB1E5006-0403-430F-853C-75DC7C4B2E63}" dt="2026-05-14T09:23:42.542" v="1563" actId="478"/>
          <ac:spMkLst>
            <pc:docMk/>
            <pc:sldMk cId="4001716142" sldId="258"/>
            <ac:spMk id="34" creationId="{B3F51CBA-3A2B-A46D-ACC1-70B651670C09}"/>
          </ac:spMkLst>
        </pc:spChg>
        <pc:spChg chg="mod">
          <ac:chgData name="Mika Kylänen (TAMK)" userId="73b15eec-58df-4ea1-ae59-e0eb84caf752" providerId="ADAL" clId="{BB1E5006-0403-430F-853C-75DC7C4B2E63}" dt="2026-05-14T09:23:36.907" v="1562" actId="20577"/>
          <ac:spMkLst>
            <pc:docMk/>
            <pc:sldMk cId="4001716142" sldId="258"/>
            <ac:spMk id="35" creationId="{F8819646-AB71-6581-25EF-46A262C562BF}"/>
          </ac:spMkLst>
        </pc:spChg>
        <pc:graphicFrameChg chg="add mod modGraphic">
          <ac:chgData name="Mika Kylänen (TAMK)" userId="73b15eec-58df-4ea1-ae59-e0eb84caf752" providerId="ADAL" clId="{BB1E5006-0403-430F-853C-75DC7C4B2E63}" dt="2026-05-15T10:19:37.082" v="2595" actId="962"/>
          <ac:graphicFrameMkLst>
            <pc:docMk/>
            <pc:sldMk cId="4001716142" sldId="258"/>
            <ac:graphicFrameMk id="2" creationId="{CBC9E9A8-1F91-BA95-A367-F8A4D6D4ADBB}"/>
          </ac:graphicFrameMkLst>
        </pc:graphicFrameChg>
        <pc:graphicFrameChg chg="add">
          <ac:chgData name="Mika Kylänen (TAMK)" userId="73b15eec-58df-4ea1-ae59-e0eb84caf752" providerId="ADAL" clId="{BB1E5006-0403-430F-853C-75DC7C4B2E63}" dt="2026-05-14T09:23:59.251" v="1566"/>
          <ac:graphicFrameMkLst>
            <pc:docMk/>
            <pc:sldMk cId="4001716142" sldId="258"/>
            <ac:graphicFrameMk id="3" creationId="{AACE3B48-9185-3687-C050-EB4D1B4E74D5}"/>
          </ac:graphicFrameMkLst>
        </pc:graphicFrameChg>
        <pc:graphicFrameChg chg="add mod modGraphic">
          <ac:chgData name="Mika Kylänen (TAMK)" userId="73b15eec-58df-4ea1-ae59-e0eb84caf752" providerId="ADAL" clId="{BB1E5006-0403-430F-853C-75DC7C4B2E63}" dt="2026-05-15T10:20:09.839" v="2687" actId="962"/>
          <ac:graphicFrameMkLst>
            <pc:docMk/>
            <pc:sldMk cId="4001716142" sldId="258"/>
            <ac:graphicFrameMk id="4" creationId="{168CE94A-0746-9B98-CB9B-FC3C1DF55D57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145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9398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5434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7488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9372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7271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8032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2373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4001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1859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0878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0647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 descr="Tietoa työkalun taustaperustelusta">
            <a:extLst>
              <a:ext uri="{FF2B5EF4-FFF2-40B4-BE49-F238E27FC236}">
                <a16:creationId xmlns:a16="http://schemas.microsoft.com/office/drawing/2014/main" id="{78D275BD-7252-436B-FE16-2918A593AAB7}"/>
              </a:ext>
            </a:extLst>
          </p:cNvPr>
          <p:cNvSpPr/>
          <p:nvPr/>
        </p:nvSpPr>
        <p:spPr>
          <a:xfrm>
            <a:off x="476250" y="177799"/>
            <a:ext cx="5905500" cy="2805137"/>
          </a:xfrm>
          <a:custGeom>
            <a:avLst/>
            <a:gdLst>
              <a:gd name="csX0" fmla="*/ 0 w 5905500"/>
              <a:gd name="csY0" fmla="*/ 0 h 2805137"/>
              <a:gd name="csX1" fmla="*/ 597112 w 5905500"/>
              <a:gd name="csY1" fmla="*/ 0 h 2805137"/>
              <a:gd name="csX2" fmla="*/ 1253278 w 5905500"/>
              <a:gd name="csY2" fmla="*/ 0 h 2805137"/>
              <a:gd name="csX3" fmla="*/ 1968500 w 5905500"/>
              <a:gd name="csY3" fmla="*/ 0 h 2805137"/>
              <a:gd name="csX4" fmla="*/ 2506557 w 5905500"/>
              <a:gd name="csY4" fmla="*/ 0 h 2805137"/>
              <a:gd name="csX5" fmla="*/ 3103668 w 5905500"/>
              <a:gd name="csY5" fmla="*/ 0 h 2805137"/>
              <a:gd name="csX6" fmla="*/ 3582670 w 5905500"/>
              <a:gd name="csY6" fmla="*/ 0 h 2805137"/>
              <a:gd name="csX7" fmla="*/ 4179782 w 5905500"/>
              <a:gd name="csY7" fmla="*/ 0 h 2805137"/>
              <a:gd name="csX8" fmla="*/ 4658783 w 5905500"/>
              <a:gd name="csY8" fmla="*/ 0 h 2805137"/>
              <a:gd name="csX9" fmla="*/ 5905500 w 5905500"/>
              <a:gd name="csY9" fmla="*/ 0 h 2805137"/>
              <a:gd name="csX10" fmla="*/ 5905500 w 5905500"/>
              <a:gd name="csY10" fmla="*/ 476873 h 2805137"/>
              <a:gd name="csX11" fmla="*/ 5905500 w 5905500"/>
              <a:gd name="csY11" fmla="*/ 981798 h 2805137"/>
              <a:gd name="csX12" fmla="*/ 5905500 w 5905500"/>
              <a:gd name="csY12" fmla="*/ 1486723 h 2805137"/>
              <a:gd name="csX13" fmla="*/ 5905500 w 5905500"/>
              <a:gd name="csY13" fmla="*/ 2019699 h 2805137"/>
              <a:gd name="csX14" fmla="*/ 5905500 w 5905500"/>
              <a:gd name="csY14" fmla="*/ 2805137 h 2805137"/>
              <a:gd name="csX15" fmla="*/ 5426498 w 5905500"/>
              <a:gd name="csY15" fmla="*/ 2805137 h 2805137"/>
              <a:gd name="csX16" fmla="*/ 4770332 w 5905500"/>
              <a:gd name="csY16" fmla="*/ 2805137 h 2805137"/>
              <a:gd name="csX17" fmla="*/ 4114165 w 5905500"/>
              <a:gd name="csY17" fmla="*/ 2805137 h 2805137"/>
              <a:gd name="csX18" fmla="*/ 3398943 w 5905500"/>
              <a:gd name="csY18" fmla="*/ 2805137 h 2805137"/>
              <a:gd name="csX19" fmla="*/ 2742777 w 5905500"/>
              <a:gd name="csY19" fmla="*/ 2805137 h 2805137"/>
              <a:gd name="csX20" fmla="*/ 2027555 w 5905500"/>
              <a:gd name="csY20" fmla="*/ 2805137 h 2805137"/>
              <a:gd name="csX21" fmla="*/ 1312333 w 5905500"/>
              <a:gd name="csY21" fmla="*/ 2805137 h 2805137"/>
              <a:gd name="csX22" fmla="*/ 774277 w 5905500"/>
              <a:gd name="csY22" fmla="*/ 2805137 h 2805137"/>
              <a:gd name="csX23" fmla="*/ 0 w 5905500"/>
              <a:gd name="csY23" fmla="*/ 2805137 h 2805137"/>
              <a:gd name="csX24" fmla="*/ 0 w 5905500"/>
              <a:gd name="csY24" fmla="*/ 2328264 h 2805137"/>
              <a:gd name="csX25" fmla="*/ 0 w 5905500"/>
              <a:gd name="csY25" fmla="*/ 1767236 h 2805137"/>
              <a:gd name="csX26" fmla="*/ 0 w 5905500"/>
              <a:gd name="csY26" fmla="*/ 1150106 h 2805137"/>
              <a:gd name="csX27" fmla="*/ 0 w 5905500"/>
              <a:gd name="csY27" fmla="*/ 532976 h 2805137"/>
              <a:gd name="csX28" fmla="*/ 0 w 5905500"/>
              <a:gd name="csY28" fmla="*/ 0 h 280513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</a:cxnLst>
            <a:rect l="l" t="t" r="r" b="b"/>
            <a:pathLst>
              <a:path w="5905500" h="2805137" extrusionOk="0">
                <a:moveTo>
                  <a:pt x="0" y="0"/>
                </a:moveTo>
                <a:cubicBezTo>
                  <a:pt x="297554" y="25259"/>
                  <a:pt x="407461" y="-16317"/>
                  <a:pt x="597112" y="0"/>
                </a:cubicBezTo>
                <a:cubicBezTo>
                  <a:pt x="786763" y="16317"/>
                  <a:pt x="1062768" y="-27314"/>
                  <a:pt x="1253278" y="0"/>
                </a:cubicBezTo>
                <a:cubicBezTo>
                  <a:pt x="1443788" y="27314"/>
                  <a:pt x="1777689" y="21650"/>
                  <a:pt x="1968500" y="0"/>
                </a:cubicBezTo>
                <a:cubicBezTo>
                  <a:pt x="2159311" y="-21650"/>
                  <a:pt x="2376366" y="12593"/>
                  <a:pt x="2506557" y="0"/>
                </a:cubicBezTo>
                <a:cubicBezTo>
                  <a:pt x="2636748" y="-12593"/>
                  <a:pt x="2974506" y="10490"/>
                  <a:pt x="3103668" y="0"/>
                </a:cubicBezTo>
                <a:cubicBezTo>
                  <a:pt x="3232830" y="-10490"/>
                  <a:pt x="3454774" y="-23631"/>
                  <a:pt x="3582670" y="0"/>
                </a:cubicBezTo>
                <a:cubicBezTo>
                  <a:pt x="3710566" y="23631"/>
                  <a:pt x="3971247" y="26543"/>
                  <a:pt x="4179782" y="0"/>
                </a:cubicBezTo>
                <a:cubicBezTo>
                  <a:pt x="4388317" y="-26543"/>
                  <a:pt x="4496127" y="-15957"/>
                  <a:pt x="4658783" y="0"/>
                </a:cubicBezTo>
                <a:cubicBezTo>
                  <a:pt x="4821439" y="15957"/>
                  <a:pt x="5403881" y="-6981"/>
                  <a:pt x="5905500" y="0"/>
                </a:cubicBezTo>
                <a:cubicBezTo>
                  <a:pt x="5926747" y="235579"/>
                  <a:pt x="5921157" y="307909"/>
                  <a:pt x="5905500" y="476873"/>
                </a:cubicBezTo>
                <a:cubicBezTo>
                  <a:pt x="5889843" y="645837"/>
                  <a:pt x="5884082" y="752972"/>
                  <a:pt x="5905500" y="981798"/>
                </a:cubicBezTo>
                <a:cubicBezTo>
                  <a:pt x="5926918" y="1210624"/>
                  <a:pt x="5903814" y="1299395"/>
                  <a:pt x="5905500" y="1486723"/>
                </a:cubicBezTo>
                <a:cubicBezTo>
                  <a:pt x="5907186" y="1674052"/>
                  <a:pt x="5923746" y="1873527"/>
                  <a:pt x="5905500" y="2019699"/>
                </a:cubicBezTo>
                <a:cubicBezTo>
                  <a:pt x="5887254" y="2165871"/>
                  <a:pt x="5897171" y="2431686"/>
                  <a:pt x="5905500" y="2805137"/>
                </a:cubicBezTo>
                <a:cubicBezTo>
                  <a:pt x="5716009" y="2799753"/>
                  <a:pt x="5578089" y="2787900"/>
                  <a:pt x="5426498" y="2805137"/>
                </a:cubicBezTo>
                <a:cubicBezTo>
                  <a:pt x="5274907" y="2822374"/>
                  <a:pt x="4987533" y="2805912"/>
                  <a:pt x="4770332" y="2805137"/>
                </a:cubicBezTo>
                <a:cubicBezTo>
                  <a:pt x="4553131" y="2804362"/>
                  <a:pt x="4412503" y="2785625"/>
                  <a:pt x="4114165" y="2805137"/>
                </a:cubicBezTo>
                <a:cubicBezTo>
                  <a:pt x="3815827" y="2824649"/>
                  <a:pt x="3652928" y="2809099"/>
                  <a:pt x="3398943" y="2805137"/>
                </a:cubicBezTo>
                <a:cubicBezTo>
                  <a:pt x="3144958" y="2801175"/>
                  <a:pt x="3055382" y="2802380"/>
                  <a:pt x="2742777" y="2805137"/>
                </a:cubicBezTo>
                <a:cubicBezTo>
                  <a:pt x="2430172" y="2807894"/>
                  <a:pt x="2350443" y="2824504"/>
                  <a:pt x="2027555" y="2805137"/>
                </a:cubicBezTo>
                <a:cubicBezTo>
                  <a:pt x="1704667" y="2785770"/>
                  <a:pt x="1599197" y="2833316"/>
                  <a:pt x="1312333" y="2805137"/>
                </a:cubicBezTo>
                <a:cubicBezTo>
                  <a:pt x="1025469" y="2776958"/>
                  <a:pt x="986132" y="2825505"/>
                  <a:pt x="774277" y="2805137"/>
                </a:cubicBezTo>
                <a:cubicBezTo>
                  <a:pt x="562422" y="2784769"/>
                  <a:pt x="313178" y="2798621"/>
                  <a:pt x="0" y="2805137"/>
                </a:cubicBezTo>
                <a:cubicBezTo>
                  <a:pt x="-19152" y="2660715"/>
                  <a:pt x="-19864" y="2517059"/>
                  <a:pt x="0" y="2328264"/>
                </a:cubicBezTo>
                <a:cubicBezTo>
                  <a:pt x="19864" y="2139469"/>
                  <a:pt x="25278" y="1952039"/>
                  <a:pt x="0" y="1767236"/>
                </a:cubicBezTo>
                <a:cubicBezTo>
                  <a:pt x="-25278" y="1582433"/>
                  <a:pt x="-25835" y="1283524"/>
                  <a:pt x="0" y="1150106"/>
                </a:cubicBezTo>
                <a:cubicBezTo>
                  <a:pt x="25835" y="1016688"/>
                  <a:pt x="7408" y="674479"/>
                  <a:pt x="0" y="532976"/>
                </a:cubicBezTo>
                <a:cubicBezTo>
                  <a:pt x="-7408" y="391473"/>
                  <a:pt x="3459" y="220631"/>
                  <a:pt x="0" y="0"/>
                </a:cubicBezTo>
                <a:close/>
              </a:path>
            </a:pathLst>
          </a:custGeom>
          <a:noFill/>
          <a:ln w="6350">
            <a:extLst>
              <a:ext uri="{C807C97D-BFC1-408E-A445-0C87EB9F89A2}">
                <ask:lineSketchStyleProps xmlns:ask="http://schemas.microsoft.com/office/drawing/2018/sketchyshapes" sd="244436556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fi-FI" sz="1200" dirty="0">
              <a:solidFill>
                <a:schemeClr val="tx1"/>
              </a:solidFill>
            </a:endParaRPr>
          </a:p>
          <a:p>
            <a:r>
              <a:rPr lang="fi-FI" sz="1200" b="1" dirty="0">
                <a:solidFill>
                  <a:schemeClr val="tx1"/>
                </a:solidFill>
              </a:rPr>
              <a:t>Puhutteleva työntekijä- ja työnantajalupaus</a:t>
            </a:r>
          </a:p>
          <a:p>
            <a:endParaRPr lang="fi-FI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tx1"/>
                </a:solidFill>
              </a:rPr>
              <a:t>Työntekijäymmärrykseen ja -kokemukseen on tärkeää panosta samaan tapaan kuin asiakasymmärrykseen ja -kokemukseen. Se vahvistaa veto- ja pitovoimaa!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tx1"/>
                </a:solidFill>
              </a:rPr>
              <a:t>Tämän työkalun avulla voi ulottaa asiakkaille laaditun palvelu- ja arvolupauksen työntekijöille – ja kääntää näkökulman työntekijään </a:t>
            </a:r>
            <a:r>
              <a:rPr lang="fi-FI" sz="1200" i="1" dirty="0">
                <a:solidFill>
                  <a:schemeClr val="tx1"/>
                </a:solidFill>
              </a:rPr>
              <a:t>asiakkaana</a:t>
            </a:r>
            <a:r>
              <a:rPr lang="fi-FI" sz="1200" dirty="0">
                <a:solidFill>
                  <a:schemeClr val="tx1"/>
                </a:solidFill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tx1"/>
                </a:solidFill>
              </a:rPr>
              <a:t>Vastaavasti vuorovaikutuksen ja dialogin kannalta on olennaista, että työntekijä, ammattilainen, myös itse pääsee sanoittamaan sitä, mitä hän pitää tärkeänä tai vastaavasti hankalana työssään – mutta myös sitä, mitä hän osaltaan lupaa työnantajalleen ja työyhteisössään.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tx1"/>
                </a:solidFill>
              </a:rPr>
              <a:t>Lupaustyökalu on yksinkertaistettu versio, joka perustuu asiakasajattelusta tuttuun arvolupaukseen (</a:t>
            </a:r>
            <a:r>
              <a:rPr lang="fi-FI" sz="1200" dirty="0" err="1">
                <a:solidFill>
                  <a:schemeClr val="tx1"/>
                </a:solidFill>
              </a:rPr>
              <a:t>value</a:t>
            </a:r>
            <a:r>
              <a:rPr lang="fi-FI" sz="1200" dirty="0">
                <a:solidFill>
                  <a:schemeClr val="tx1"/>
                </a:solidFill>
              </a:rPr>
              <a:t> proposition </a:t>
            </a:r>
            <a:r>
              <a:rPr lang="fi-FI" sz="1200" dirty="0" err="1">
                <a:solidFill>
                  <a:schemeClr val="tx1"/>
                </a:solidFill>
              </a:rPr>
              <a:t>canvas</a:t>
            </a:r>
            <a:r>
              <a:rPr lang="fi-FI" sz="1200" dirty="0">
                <a:solidFill>
                  <a:schemeClr val="tx1"/>
                </a:solidFill>
              </a:rPr>
              <a:t>) ja samanhenkisesti määriteltyyn työntekijän arvolupaukseen (</a:t>
            </a:r>
            <a:r>
              <a:rPr lang="fi-FI" sz="1200" dirty="0" err="1">
                <a:solidFill>
                  <a:schemeClr val="tx1"/>
                </a:solidFill>
              </a:rPr>
              <a:t>employee</a:t>
            </a:r>
            <a:r>
              <a:rPr lang="fi-FI" sz="1200" dirty="0">
                <a:solidFill>
                  <a:schemeClr val="tx1"/>
                </a:solidFill>
              </a:rPr>
              <a:t> </a:t>
            </a:r>
            <a:r>
              <a:rPr lang="fi-FI" sz="1200" dirty="0" err="1">
                <a:solidFill>
                  <a:schemeClr val="tx1"/>
                </a:solidFill>
              </a:rPr>
              <a:t>value</a:t>
            </a:r>
            <a:r>
              <a:rPr lang="fi-FI" sz="1200" dirty="0">
                <a:solidFill>
                  <a:schemeClr val="tx1"/>
                </a:solidFill>
              </a:rPr>
              <a:t> proposition </a:t>
            </a:r>
            <a:r>
              <a:rPr lang="fi-FI" sz="1200" dirty="0" err="1">
                <a:solidFill>
                  <a:schemeClr val="tx1"/>
                </a:solidFill>
              </a:rPr>
              <a:t>canvas</a:t>
            </a:r>
            <a:r>
              <a:rPr lang="fi-FI" sz="1200" dirty="0">
                <a:solidFill>
                  <a:schemeClr val="tx1"/>
                </a:solidFill>
              </a:rPr>
              <a:t>).</a:t>
            </a:r>
          </a:p>
        </p:txBody>
      </p:sp>
      <p:pic>
        <p:nvPicPr>
          <p:cNvPr id="7" name="Kuva 6" descr="Tiedot tasaisella täytöllä">
            <a:extLst>
              <a:ext uri="{FF2B5EF4-FFF2-40B4-BE49-F238E27FC236}">
                <a16:creationId xmlns:a16="http://schemas.microsoft.com/office/drawing/2014/main" id="{EA10E0A8-5CAD-6B0A-7BE7-BF5C9B104D4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775569" y="232508"/>
            <a:ext cx="468923" cy="468923"/>
          </a:xfrm>
          <a:prstGeom prst="rect">
            <a:avLst/>
          </a:prstGeom>
        </p:spPr>
      </p:pic>
      <p:sp>
        <p:nvSpPr>
          <p:cNvPr id="8" name="Suorakulmio 7" descr="Ohjeistus työkalun hyödyntämiseen ja käyttöön">
            <a:extLst>
              <a:ext uri="{FF2B5EF4-FFF2-40B4-BE49-F238E27FC236}">
                <a16:creationId xmlns:a16="http://schemas.microsoft.com/office/drawing/2014/main" id="{9CAABDD0-72A4-0C87-6431-1E5725AB1E14}"/>
              </a:ext>
            </a:extLst>
          </p:cNvPr>
          <p:cNvSpPr/>
          <p:nvPr/>
        </p:nvSpPr>
        <p:spPr>
          <a:xfrm>
            <a:off x="476250" y="3160295"/>
            <a:ext cx="5905500" cy="6581777"/>
          </a:xfrm>
          <a:custGeom>
            <a:avLst/>
            <a:gdLst>
              <a:gd name="csX0" fmla="*/ 0 w 5905500"/>
              <a:gd name="csY0" fmla="*/ 0 h 6581777"/>
              <a:gd name="csX1" fmla="*/ 597112 w 5905500"/>
              <a:gd name="csY1" fmla="*/ 0 h 6581777"/>
              <a:gd name="csX2" fmla="*/ 1253278 w 5905500"/>
              <a:gd name="csY2" fmla="*/ 0 h 6581777"/>
              <a:gd name="csX3" fmla="*/ 1968500 w 5905500"/>
              <a:gd name="csY3" fmla="*/ 0 h 6581777"/>
              <a:gd name="csX4" fmla="*/ 2506557 w 5905500"/>
              <a:gd name="csY4" fmla="*/ 0 h 6581777"/>
              <a:gd name="csX5" fmla="*/ 3103668 w 5905500"/>
              <a:gd name="csY5" fmla="*/ 0 h 6581777"/>
              <a:gd name="csX6" fmla="*/ 3582670 w 5905500"/>
              <a:gd name="csY6" fmla="*/ 0 h 6581777"/>
              <a:gd name="csX7" fmla="*/ 4179782 w 5905500"/>
              <a:gd name="csY7" fmla="*/ 0 h 6581777"/>
              <a:gd name="csX8" fmla="*/ 4658783 w 5905500"/>
              <a:gd name="csY8" fmla="*/ 0 h 6581777"/>
              <a:gd name="csX9" fmla="*/ 5905500 w 5905500"/>
              <a:gd name="csY9" fmla="*/ 0 h 6581777"/>
              <a:gd name="csX10" fmla="*/ 5905500 w 5905500"/>
              <a:gd name="csY10" fmla="*/ 460724 h 6581777"/>
              <a:gd name="csX11" fmla="*/ 5905500 w 5905500"/>
              <a:gd name="csY11" fmla="*/ 987267 h 6581777"/>
              <a:gd name="csX12" fmla="*/ 5905500 w 5905500"/>
              <a:gd name="csY12" fmla="*/ 1513809 h 6581777"/>
              <a:gd name="csX13" fmla="*/ 5905500 w 5905500"/>
              <a:gd name="csY13" fmla="*/ 2106169 h 6581777"/>
              <a:gd name="csX14" fmla="*/ 5905500 w 5905500"/>
              <a:gd name="csY14" fmla="*/ 2830164 h 6581777"/>
              <a:gd name="csX15" fmla="*/ 5905500 w 5905500"/>
              <a:gd name="csY15" fmla="*/ 3290889 h 6581777"/>
              <a:gd name="csX16" fmla="*/ 5905500 w 5905500"/>
              <a:gd name="csY16" fmla="*/ 3949066 h 6581777"/>
              <a:gd name="csX17" fmla="*/ 5905500 w 5905500"/>
              <a:gd name="csY17" fmla="*/ 4673062 h 6581777"/>
              <a:gd name="csX18" fmla="*/ 5905500 w 5905500"/>
              <a:gd name="csY18" fmla="*/ 5397057 h 6581777"/>
              <a:gd name="csX19" fmla="*/ 5905500 w 5905500"/>
              <a:gd name="csY19" fmla="*/ 5923599 h 6581777"/>
              <a:gd name="csX20" fmla="*/ 5905500 w 5905500"/>
              <a:gd name="csY20" fmla="*/ 6581777 h 6581777"/>
              <a:gd name="csX21" fmla="*/ 5249333 w 5905500"/>
              <a:gd name="csY21" fmla="*/ 6581777 h 6581777"/>
              <a:gd name="csX22" fmla="*/ 4711277 w 5905500"/>
              <a:gd name="csY22" fmla="*/ 6581777 h 6581777"/>
              <a:gd name="csX23" fmla="*/ 4232275 w 5905500"/>
              <a:gd name="csY23" fmla="*/ 6581777 h 6581777"/>
              <a:gd name="csX24" fmla="*/ 3753273 w 5905500"/>
              <a:gd name="csY24" fmla="*/ 6581777 h 6581777"/>
              <a:gd name="csX25" fmla="*/ 3038052 w 5905500"/>
              <a:gd name="csY25" fmla="*/ 6581777 h 6581777"/>
              <a:gd name="csX26" fmla="*/ 2559050 w 5905500"/>
              <a:gd name="csY26" fmla="*/ 6581777 h 6581777"/>
              <a:gd name="csX27" fmla="*/ 1784773 w 5905500"/>
              <a:gd name="csY27" fmla="*/ 6581777 h 6581777"/>
              <a:gd name="csX28" fmla="*/ 1305772 w 5905500"/>
              <a:gd name="csY28" fmla="*/ 6581777 h 6581777"/>
              <a:gd name="csX29" fmla="*/ 0 w 5905500"/>
              <a:gd name="csY29" fmla="*/ 6581777 h 6581777"/>
              <a:gd name="csX30" fmla="*/ 0 w 5905500"/>
              <a:gd name="csY30" fmla="*/ 6055235 h 6581777"/>
              <a:gd name="csX31" fmla="*/ 0 w 5905500"/>
              <a:gd name="csY31" fmla="*/ 5397057 h 6581777"/>
              <a:gd name="csX32" fmla="*/ 0 w 5905500"/>
              <a:gd name="csY32" fmla="*/ 4738879 h 6581777"/>
              <a:gd name="csX33" fmla="*/ 0 w 5905500"/>
              <a:gd name="csY33" fmla="*/ 4212337 h 6581777"/>
              <a:gd name="csX34" fmla="*/ 0 w 5905500"/>
              <a:gd name="csY34" fmla="*/ 3554160 h 6581777"/>
              <a:gd name="csX35" fmla="*/ 0 w 5905500"/>
              <a:gd name="csY35" fmla="*/ 3027617 h 6581777"/>
              <a:gd name="csX36" fmla="*/ 0 w 5905500"/>
              <a:gd name="csY36" fmla="*/ 2237804 h 6581777"/>
              <a:gd name="csX37" fmla="*/ 0 w 5905500"/>
              <a:gd name="csY37" fmla="*/ 1447991 h 6581777"/>
              <a:gd name="csX38" fmla="*/ 0 w 5905500"/>
              <a:gd name="csY38" fmla="*/ 987267 h 6581777"/>
              <a:gd name="csX39" fmla="*/ 0 w 5905500"/>
              <a:gd name="csY39" fmla="*/ 0 h 658177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</a:cxnLst>
            <a:rect l="l" t="t" r="r" b="b"/>
            <a:pathLst>
              <a:path w="5905500" h="6581777" extrusionOk="0">
                <a:moveTo>
                  <a:pt x="0" y="0"/>
                </a:moveTo>
                <a:cubicBezTo>
                  <a:pt x="297554" y="25259"/>
                  <a:pt x="407461" y="-16317"/>
                  <a:pt x="597112" y="0"/>
                </a:cubicBezTo>
                <a:cubicBezTo>
                  <a:pt x="786763" y="16317"/>
                  <a:pt x="1062768" y="-27314"/>
                  <a:pt x="1253278" y="0"/>
                </a:cubicBezTo>
                <a:cubicBezTo>
                  <a:pt x="1443788" y="27314"/>
                  <a:pt x="1777689" y="21650"/>
                  <a:pt x="1968500" y="0"/>
                </a:cubicBezTo>
                <a:cubicBezTo>
                  <a:pt x="2159311" y="-21650"/>
                  <a:pt x="2376366" y="12593"/>
                  <a:pt x="2506557" y="0"/>
                </a:cubicBezTo>
                <a:cubicBezTo>
                  <a:pt x="2636748" y="-12593"/>
                  <a:pt x="2974506" y="10490"/>
                  <a:pt x="3103668" y="0"/>
                </a:cubicBezTo>
                <a:cubicBezTo>
                  <a:pt x="3232830" y="-10490"/>
                  <a:pt x="3454774" y="-23631"/>
                  <a:pt x="3582670" y="0"/>
                </a:cubicBezTo>
                <a:cubicBezTo>
                  <a:pt x="3710566" y="23631"/>
                  <a:pt x="3971247" y="26543"/>
                  <a:pt x="4179782" y="0"/>
                </a:cubicBezTo>
                <a:cubicBezTo>
                  <a:pt x="4388317" y="-26543"/>
                  <a:pt x="4496127" y="-15957"/>
                  <a:pt x="4658783" y="0"/>
                </a:cubicBezTo>
                <a:cubicBezTo>
                  <a:pt x="4821439" y="15957"/>
                  <a:pt x="5403881" y="-6981"/>
                  <a:pt x="5905500" y="0"/>
                </a:cubicBezTo>
                <a:cubicBezTo>
                  <a:pt x="5911411" y="207286"/>
                  <a:pt x="5915717" y="286113"/>
                  <a:pt x="5905500" y="460724"/>
                </a:cubicBezTo>
                <a:cubicBezTo>
                  <a:pt x="5895283" y="635335"/>
                  <a:pt x="5916341" y="809184"/>
                  <a:pt x="5905500" y="987267"/>
                </a:cubicBezTo>
                <a:cubicBezTo>
                  <a:pt x="5894659" y="1165350"/>
                  <a:pt x="5889445" y="1377288"/>
                  <a:pt x="5905500" y="1513809"/>
                </a:cubicBezTo>
                <a:cubicBezTo>
                  <a:pt x="5921555" y="1650330"/>
                  <a:pt x="5877953" y="1862567"/>
                  <a:pt x="5905500" y="2106169"/>
                </a:cubicBezTo>
                <a:cubicBezTo>
                  <a:pt x="5933047" y="2349771"/>
                  <a:pt x="5875140" y="2660867"/>
                  <a:pt x="5905500" y="2830164"/>
                </a:cubicBezTo>
                <a:cubicBezTo>
                  <a:pt x="5935860" y="2999462"/>
                  <a:pt x="5901043" y="3126191"/>
                  <a:pt x="5905500" y="3290889"/>
                </a:cubicBezTo>
                <a:cubicBezTo>
                  <a:pt x="5909957" y="3455588"/>
                  <a:pt x="5929863" y="3775925"/>
                  <a:pt x="5905500" y="3949066"/>
                </a:cubicBezTo>
                <a:cubicBezTo>
                  <a:pt x="5881137" y="4122207"/>
                  <a:pt x="5900035" y="4479182"/>
                  <a:pt x="5905500" y="4673062"/>
                </a:cubicBezTo>
                <a:cubicBezTo>
                  <a:pt x="5910965" y="4866942"/>
                  <a:pt x="5871577" y="5071381"/>
                  <a:pt x="5905500" y="5397057"/>
                </a:cubicBezTo>
                <a:cubicBezTo>
                  <a:pt x="5939423" y="5722733"/>
                  <a:pt x="5905869" y="5781957"/>
                  <a:pt x="5905500" y="5923599"/>
                </a:cubicBezTo>
                <a:cubicBezTo>
                  <a:pt x="5905131" y="6065241"/>
                  <a:pt x="5901918" y="6262855"/>
                  <a:pt x="5905500" y="6581777"/>
                </a:cubicBezTo>
                <a:cubicBezTo>
                  <a:pt x="5627034" y="6553629"/>
                  <a:pt x="5512717" y="6553336"/>
                  <a:pt x="5249333" y="6581777"/>
                </a:cubicBezTo>
                <a:cubicBezTo>
                  <a:pt x="4985949" y="6610218"/>
                  <a:pt x="4923132" y="6602145"/>
                  <a:pt x="4711277" y="6581777"/>
                </a:cubicBezTo>
                <a:cubicBezTo>
                  <a:pt x="4499422" y="6561409"/>
                  <a:pt x="4387286" y="6578862"/>
                  <a:pt x="4232275" y="6581777"/>
                </a:cubicBezTo>
                <a:cubicBezTo>
                  <a:pt x="4077264" y="6584692"/>
                  <a:pt x="3946162" y="6579286"/>
                  <a:pt x="3753273" y="6581777"/>
                </a:cubicBezTo>
                <a:cubicBezTo>
                  <a:pt x="3560384" y="6584268"/>
                  <a:pt x="3321504" y="6574699"/>
                  <a:pt x="3038052" y="6581777"/>
                </a:cubicBezTo>
                <a:cubicBezTo>
                  <a:pt x="2754600" y="6588855"/>
                  <a:pt x="2753382" y="6582832"/>
                  <a:pt x="2559050" y="6581777"/>
                </a:cubicBezTo>
                <a:cubicBezTo>
                  <a:pt x="2364718" y="6580722"/>
                  <a:pt x="2144521" y="6596041"/>
                  <a:pt x="1784773" y="6581777"/>
                </a:cubicBezTo>
                <a:cubicBezTo>
                  <a:pt x="1425025" y="6567513"/>
                  <a:pt x="1477929" y="6590882"/>
                  <a:pt x="1305772" y="6581777"/>
                </a:cubicBezTo>
                <a:cubicBezTo>
                  <a:pt x="1133615" y="6572672"/>
                  <a:pt x="339530" y="6519345"/>
                  <a:pt x="0" y="6581777"/>
                </a:cubicBezTo>
                <a:cubicBezTo>
                  <a:pt x="-4856" y="6466359"/>
                  <a:pt x="21103" y="6285735"/>
                  <a:pt x="0" y="6055235"/>
                </a:cubicBezTo>
                <a:cubicBezTo>
                  <a:pt x="-21103" y="5824735"/>
                  <a:pt x="17377" y="5700973"/>
                  <a:pt x="0" y="5397057"/>
                </a:cubicBezTo>
                <a:cubicBezTo>
                  <a:pt x="-17377" y="5093141"/>
                  <a:pt x="-8976" y="4981565"/>
                  <a:pt x="0" y="4738879"/>
                </a:cubicBezTo>
                <a:cubicBezTo>
                  <a:pt x="8976" y="4496193"/>
                  <a:pt x="7886" y="4461210"/>
                  <a:pt x="0" y="4212337"/>
                </a:cubicBezTo>
                <a:cubicBezTo>
                  <a:pt x="-7886" y="3963464"/>
                  <a:pt x="32355" y="3804663"/>
                  <a:pt x="0" y="3554160"/>
                </a:cubicBezTo>
                <a:cubicBezTo>
                  <a:pt x="-32355" y="3303657"/>
                  <a:pt x="14121" y="3236141"/>
                  <a:pt x="0" y="3027617"/>
                </a:cubicBezTo>
                <a:cubicBezTo>
                  <a:pt x="-14121" y="2819093"/>
                  <a:pt x="-27903" y="2522998"/>
                  <a:pt x="0" y="2237804"/>
                </a:cubicBezTo>
                <a:cubicBezTo>
                  <a:pt x="27903" y="1952610"/>
                  <a:pt x="19152" y="1640799"/>
                  <a:pt x="0" y="1447991"/>
                </a:cubicBezTo>
                <a:cubicBezTo>
                  <a:pt x="-19152" y="1255183"/>
                  <a:pt x="-14371" y="1195394"/>
                  <a:pt x="0" y="987267"/>
                </a:cubicBezTo>
                <a:cubicBezTo>
                  <a:pt x="14371" y="779140"/>
                  <a:pt x="7937" y="381192"/>
                  <a:pt x="0" y="0"/>
                </a:cubicBezTo>
                <a:close/>
              </a:path>
            </a:pathLst>
          </a:custGeom>
          <a:noFill/>
          <a:ln w="6350">
            <a:extLst>
              <a:ext uri="{C807C97D-BFC1-408E-A445-0C87EB9F89A2}">
                <ask:lineSketchStyleProps xmlns:ask="http://schemas.microsoft.com/office/drawing/2018/sketchyshapes" sd="244436556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fi-FI" sz="1200" dirty="0">
              <a:solidFill>
                <a:schemeClr val="tx1"/>
              </a:solidFill>
            </a:endParaRPr>
          </a:p>
          <a:p>
            <a:r>
              <a:rPr lang="fi-FI" sz="1200" b="1" dirty="0">
                <a:solidFill>
                  <a:schemeClr val="tx1"/>
                </a:solidFill>
              </a:rPr>
              <a:t>Tee näin</a:t>
            </a:r>
          </a:p>
          <a:p>
            <a:endParaRPr lang="fi-FI" sz="1200" dirty="0">
              <a:solidFill>
                <a:schemeClr val="tx1"/>
              </a:solidFill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Työkalu sopii itsenäiseen yksilötyöskentelyyn tai ohjattuun ryhmätyöskentelyyn. Työskentelypohjassa on kaksi puolta, ja kumpaankin on hyvä varata esim. 20 minuuttia aikaa, yhteensä 2 x 20 min = 40 minuuttia.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Verdana"/>
              <a:cs typeface="+mn-cs"/>
            </a:endParaRPr>
          </a:p>
          <a:p>
            <a:pPr marL="171450" indent="-171450" defTabSz="914400">
              <a:buFont typeface="Arial" panose="020B0604020202020204" pitchFamily="34" charset="0"/>
              <a:buChar char="•"/>
              <a:defRPr/>
            </a:pPr>
            <a:r>
              <a:rPr lang="fi-FI" sz="1200" dirty="0">
                <a:solidFill>
                  <a:srgbClr val="000000"/>
                </a:solidFill>
                <a:ea typeface="Verdana"/>
              </a:rPr>
              <a:t>Täytä ensin seuraavalla sivulla olevan kuvion </a:t>
            </a:r>
            <a:r>
              <a:rPr lang="fi-FI" sz="1200" dirty="0" err="1">
                <a:solidFill>
                  <a:srgbClr val="000000"/>
                </a:solidFill>
                <a:ea typeface="Verdana"/>
              </a:rPr>
              <a:t>ylä</a:t>
            </a:r>
            <a:r>
              <a:rPr lang="fi-FI" sz="1200" dirty="0">
                <a:solidFill>
                  <a:srgbClr val="000000"/>
                </a:solidFill>
                <a:ea typeface="Verdana"/>
              </a:rPr>
              <a:t> / vasen puoli, ja sitten keskity toiseen, ala / oikeaan puoleen.</a:t>
            </a:r>
          </a:p>
          <a:p>
            <a:pPr marL="171450" indent="-171450" defTabSz="914400">
              <a:buFont typeface="Arial" panose="020B0604020202020204" pitchFamily="34" charset="0"/>
              <a:buChar char="•"/>
              <a:defRPr/>
            </a:pPr>
            <a:r>
              <a:rPr lang="fi-FI" sz="1200" dirty="0">
                <a:solidFill>
                  <a:srgbClr val="000000"/>
                </a:solidFill>
                <a:ea typeface="Verdana"/>
              </a:rPr>
              <a:t>Tee harjoitus yksilön näkökulmasta matkailu-, ravintola- ja/tai tapahtuma-alan ammattilaisena (tai työnhakijana, alalle haluavana).</a:t>
            </a:r>
          </a:p>
          <a:p>
            <a:pPr marL="171450" indent="-171450" defTabSz="914400">
              <a:buFont typeface="Arial" panose="020B0604020202020204" pitchFamily="34" charset="0"/>
              <a:buChar char="•"/>
              <a:defRPr/>
            </a:pPr>
            <a:r>
              <a:rPr lang="fi-FI" sz="1200" dirty="0">
                <a:solidFill>
                  <a:srgbClr val="000000"/>
                </a:solidFill>
                <a:ea typeface="Verdana"/>
              </a:rPr>
              <a:t>Esittele halutessasi oma taulukkosi muille ja vertailkaa tuloksianne.</a:t>
            </a:r>
          </a:p>
          <a:p>
            <a:pPr marL="628650" lvl="1" indent="-171450" defTabSz="914400">
              <a:buFont typeface="Arial" panose="020B0604020202020204" pitchFamily="34" charset="0"/>
              <a:buChar char="•"/>
              <a:defRPr/>
            </a:pPr>
            <a:r>
              <a:rPr lang="fi-FI" sz="1200" dirty="0">
                <a:solidFill>
                  <a:srgbClr val="000000"/>
                </a:solidFill>
                <a:ea typeface="Verdana"/>
              </a:rPr>
              <a:t>Kirjaa ylös asioita, joita pidät tärkeänä, merkityksellisenä ja/tai mitä valitsemasi henkilö voisi luvata työssään ja työnantajalleen/-paikallaan </a:t>
            </a:r>
          </a:p>
          <a:p>
            <a:pPr marL="628650" lvl="1" indent="-171450" defTabSz="914400">
              <a:buFont typeface="Arial" panose="020B0604020202020204" pitchFamily="34" charset="0"/>
              <a:buChar char="•"/>
              <a:defRPr/>
            </a:pPr>
            <a:r>
              <a:rPr lang="fi-FI" sz="1200" dirty="0">
                <a:solidFill>
                  <a:srgbClr val="000000"/>
                </a:solidFill>
                <a:ea typeface="Verdana"/>
              </a:rPr>
              <a:t>Kirjaa ylös asioita, jotka voisivat olla merkityksellisiä ja puhuttelevia sinulle tai kaltaisellesi työnantajan lupauksena, esim. mitä odotat tai toivot työnantajaltasi.</a:t>
            </a:r>
          </a:p>
          <a:p>
            <a:pPr marL="171450" indent="-171450" defTabSz="914400">
              <a:buFont typeface="Arial" panose="020B0604020202020204" pitchFamily="34" charset="0"/>
              <a:buChar char="•"/>
              <a:defRPr/>
            </a:pPr>
            <a:r>
              <a:rPr lang="fi-FI" sz="1200" dirty="0">
                <a:solidFill>
                  <a:srgbClr val="000000"/>
                </a:solidFill>
                <a:ea typeface="Verdana"/>
              </a:rPr>
              <a:t>Esittele halutessasi oma taulukkosi muille ja vertailkaa tuloksianne</a:t>
            </a:r>
          </a:p>
          <a:p>
            <a:pPr marL="171450" indent="-171450" defTabSz="914400">
              <a:buFont typeface="Arial" panose="020B0604020202020204" pitchFamily="34" charset="0"/>
              <a:buChar char="•"/>
              <a:defRPr/>
            </a:pPr>
            <a:endParaRPr lang="fi-FI" sz="1200" dirty="0">
              <a:solidFill>
                <a:srgbClr val="000000"/>
              </a:solidFill>
              <a:ea typeface="Verdana"/>
            </a:endParaRPr>
          </a:p>
        </p:txBody>
      </p:sp>
      <p:pic>
        <p:nvPicPr>
          <p:cNvPr id="9" name="Kuva 8" descr="Työkalut tasaisella täytöllä">
            <a:extLst>
              <a:ext uri="{FF2B5EF4-FFF2-40B4-BE49-F238E27FC236}">
                <a16:creationId xmlns:a16="http://schemas.microsoft.com/office/drawing/2014/main" id="{14F7CA45-D020-E494-EFFB-CFB076E3834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30277" y="3335861"/>
            <a:ext cx="414215" cy="414215"/>
          </a:xfrm>
          <a:prstGeom prst="rect">
            <a:avLst/>
          </a:prstGeom>
        </p:spPr>
      </p:pic>
      <p:pic>
        <p:nvPicPr>
          <p:cNvPr id="6" name="Picture 5" descr="Esimerkki ja lisätietoa, miten tätä työkalua voi lähteä täyttämään ">
            <a:extLst>
              <a:ext uri="{FF2B5EF4-FFF2-40B4-BE49-F238E27FC236}">
                <a16:creationId xmlns:a16="http://schemas.microsoft.com/office/drawing/2014/main" id="{05EF35BC-34FB-C953-563F-62B9F74767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08" y="6569059"/>
            <a:ext cx="5646583" cy="3104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891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kstiruutu 34">
            <a:extLst>
              <a:ext uri="{FF2B5EF4-FFF2-40B4-BE49-F238E27FC236}">
                <a16:creationId xmlns:a16="http://schemas.microsoft.com/office/drawing/2014/main" id="{F8819646-AB71-6581-25EF-46A262C562BF}"/>
              </a:ext>
            </a:extLst>
          </p:cNvPr>
          <p:cNvSpPr txBox="1"/>
          <p:nvPr/>
        </p:nvSpPr>
        <p:spPr>
          <a:xfrm>
            <a:off x="469900" y="250312"/>
            <a:ext cx="4731680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fi-FI" b="1" dirty="0"/>
              <a:t>Puhutteleva työntekijä- ja työnantajalupaus</a:t>
            </a:r>
            <a:endParaRPr lang="fi-FI" dirty="0"/>
          </a:p>
        </p:txBody>
      </p:sp>
      <p:graphicFrame>
        <p:nvGraphicFramePr>
          <p:cNvPr id="2" name="Table 1" descr="Työskentelypohja tai tekstialue, johon kirjoitetaan omasta työntekijänäkökulmasta lupausmuodossa tavoitteita ja toimenpiteitä eri näkökulmista.">
            <a:extLst>
              <a:ext uri="{FF2B5EF4-FFF2-40B4-BE49-F238E27FC236}">
                <a16:creationId xmlns:a16="http://schemas.microsoft.com/office/drawing/2014/main" id="{CBC9E9A8-1F91-BA95-A367-F8A4D6D4AD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867363"/>
              </p:ext>
            </p:extLst>
          </p:nvPr>
        </p:nvGraphicFramePr>
        <p:xfrm>
          <a:off x="195943" y="195942"/>
          <a:ext cx="6441047" cy="5073482"/>
        </p:xfrm>
        <a:graphic>
          <a:graphicData uri="http://schemas.openxmlformats.org/drawingml/2006/table">
            <a:tbl>
              <a:tblPr firstRow="1" bandRow="1"/>
              <a:tblGrid>
                <a:gridCol w="6441047">
                  <a:extLst>
                    <a:ext uri="{9D8B030D-6E8A-4147-A177-3AD203B41FA5}">
                      <a16:colId xmlns:a16="http://schemas.microsoft.com/office/drawing/2014/main" val="209366485"/>
                    </a:ext>
                  </a:extLst>
                </a:gridCol>
              </a:tblGrid>
              <a:tr h="5261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marL="0" indent="0" algn="ctr">
                        <a:buFontTx/>
                        <a:buNone/>
                      </a:pPr>
                      <a:r>
                        <a:rPr lang="fi-FI" sz="1600" u="none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Minä lupaan:</a:t>
                      </a:r>
                    </a:p>
                  </a:txBody>
                  <a:tcPr>
                    <a:lnL w="12700" cmpd="sng">
                      <a:solidFill>
                        <a:srgbClr val="A02B93"/>
                      </a:solidFill>
                    </a:lnL>
                    <a:lnR w="12700" cmpd="sng">
                      <a:solidFill>
                        <a:srgbClr val="A02B93"/>
                      </a:solidFill>
                    </a:lnR>
                    <a:lnT w="12700" cmpd="sng">
                      <a:solidFill>
                        <a:srgbClr val="A02B93"/>
                      </a:solidFill>
                    </a:lnT>
                    <a:lnB w="12700" cmpd="sng">
                      <a:solidFill>
                        <a:srgbClr val="A02B9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3E3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762704"/>
                  </a:ext>
                </a:extLst>
              </a:tr>
              <a:tr h="25294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r>
                        <a:rPr kumimoji="0" lang="fi-FI" sz="1400" b="1" i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Suhteessa työhön:</a:t>
                      </a:r>
                      <a:endParaRPr kumimoji="0" lang="fi-FI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endParaRPr kumimoji="0" lang="fi-FI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r>
                        <a:rPr kumimoji="0" lang="fi-FI" sz="1400" b="1" i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…asiakkaisiin:</a:t>
                      </a:r>
                      <a:endParaRPr kumimoji="0" lang="fi-FI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endParaRPr kumimoji="0" lang="fi-FI" sz="1400" b="1" i="1" u="sng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r>
                        <a:rPr kumimoji="0" lang="fi-FI" sz="1400" b="1" i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…työyhteisöön:</a:t>
                      </a:r>
                      <a:endParaRPr kumimoji="0" lang="fi-FI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endParaRPr kumimoji="0" lang="fi-FI" sz="1400" b="1" i="1" u="sng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r>
                        <a:rPr kumimoji="0" lang="fi-FI" sz="1400" b="1" i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…työnantajan tavoitteisiin:</a:t>
                      </a:r>
                      <a:endParaRPr kumimoji="0" lang="fi-FI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endParaRPr kumimoji="0" lang="fi-FI" sz="1400" b="1" i="1" u="sng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r>
                        <a:rPr kumimoji="0" lang="fi-FI" sz="1400" b="1" i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…toimialaan:</a:t>
                      </a:r>
                    </a:p>
                  </a:txBody>
                  <a:tcPr>
                    <a:lnL w="12700" cmpd="sng">
                      <a:solidFill>
                        <a:srgbClr val="A02B93"/>
                      </a:solidFill>
                    </a:lnL>
                    <a:lnR w="12700" cmpd="sng">
                      <a:solidFill>
                        <a:srgbClr val="A02B93"/>
                      </a:solidFill>
                    </a:lnR>
                    <a:lnT w="12700" cmpd="sng">
                      <a:solidFill>
                        <a:srgbClr val="A02B93"/>
                      </a:solidFill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3E3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977175"/>
                  </a:ext>
                </a:extLst>
              </a:tr>
              <a:tr h="10200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1" i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Kipupisteet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, jotka hankaloittavat lupaukseni lunastamista:</a:t>
                      </a:r>
                    </a:p>
                  </a:txBody>
                  <a:tcPr>
                    <a:lnL w="12700" cap="flat" cmpd="sng" algn="ctr">
                      <a:solidFill>
                        <a:srgbClr val="A02B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2B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3E3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2166"/>
                  </a:ext>
                </a:extLst>
              </a:tr>
              <a:tr h="9978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1" i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Tavoitteet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, jotka saavat minut lunastamaan lupaukseni</a:t>
                      </a:r>
                    </a:p>
                  </a:txBody>
                  <a:tcPr>
                    <a:lnL w="12700" cap="flat" cmpd="sng" algn="ctr">
                      <a:solidFill>
                        <a:srgbClr val="A02B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2B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3E3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843283"/>
                  </a:ext>
                </a:extLst>
              </a:tr>
            </a:tbl>
          </a:graphicData>
        </a:graphic>
      </p:graphicFrame>
      <p:graphicFrame>
        <p:nvGraphicFramePr>
          <p:cNvPr id="4" name="Table 3" descr="Työskentelypohja tai tekstialue, johon kirjoitetaan omasta työntekijänäkökulmasta lupausmuodossa työnantajassa arvostamiaan asioita.">
            <a:extLst>
              <a:ext uri="{FF2B5EF4-FFF2-40B4-BE49-F238E27FC236}">
                <a16:creationId xmlns:a16="http://schemas.microsoft.com/office/drawing/2014/main" id="{168CE94A-0746-9B98-CB9B-FC3C1DF55D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636450"/>
              </p:ext>
            </p:extLst>
          </p:nvPr>
        </p:nvGraphicFramePr>
        <p:xfrm>
          <a:off x="208476" y="5548393"/>
          <a:ext cx="6441047" cy="4107295"/>
        </p:xfrm>
        <a:graphic>
          <a:graphicData uri="http://schemas.openxmlformats.org/drawingml/2006/table">
            <a:tbl>
              <a:tblPr firstRow="1" bandRow="1"/>
              <a:tblGrid>
                <a:gridCol w="6441047">
                  <a:extLst>
                    <a:ext uri="{9D8B030D-6E8A-4147-A177-3AD203B41FA5}">
                      <a16:colId xmlns:a16="http://schemas.microsoft.com/office/drawing/2014/main" val="3193872351"/>
                    </a:ext>
                  </a:extLst>
                </a:gridCol>
              </a:tblGrid>
              <a:tr h="5036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marL="0" indent="0" algn="ctr">
                        <a:buFontTx/>
                        <a:buNone/>
                      </a:pPr>
                      <a:r>
                        <a:rPr lang="fi-FI" sz="1600" u="none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Minua puhuttelisi työnantajan lupauksena:</a:t>
                      </a:r>
                    </a:p>
                  </a:txBody>
                  <a:tcPr marT="41564" marB="41564">
                    <a:lnL w="12700" cap="flat" cmpd="sng" algn="ctr">
                      <a:solidFill>
                        <a:srgbClr val="A02B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A02B93"/>
                      </a:solidFill>
                    </a:lnR>
                    <a:lnT w="12700" cmpd="sng">
                      <a:solidFill>
                        <a:srgbClr val="A02B93"/>
                      </a:solidFill>
                    </a:lnT>
                    <a:lnB w="12700" cap="flat" cmpd="sng" algn="ctr">
                      <a:solidFill>
                        <a:srgbClr val="A02B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2693309"/>
                  </a:ext>
                </a:extLst>
              </a:tr>
              <a:tr h="36036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600" b="1" i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Työnantajana lupaamme: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T="41564" marB="41564">
                    <a:lnL w="12700" cap="flat" cmpd="sng" algn="ctr">
                      <a:solidFill>
                        <a:srgbClr val="A02B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A02B93"/>
                      </a:solidFill>
                    </a:lnR>
                    <a:lnT w="12700" cap="flat" cmpd="sng" algn="ctr">
                      <a:solidFill>
                        <a:srgbClr val="A02B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02B9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310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1716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9df5e57-45c5-4a3e-815f-42f3e5af4797" xsi:nil="true"/>
    <lcf76f155ced4ddcb4097134ff3c332f xmlns="e97bcaba-647c-4544-b55f-faed11082fd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5C069A2D376D48B4F122645DC00AE3" ma:contentTypeVersion="12" ma:contentTypeDescription="Create a new document." ma:contentTypeScope="" ma:versionID="1f59616bd0b48860234350ff4c175aa2">
  <xsd:schema xmlns:xsd="http://www.w3.org/2001/XMLSchema" xmlns:xs="http://www.w3.org/2001/XMLSchema" xmlns:p="http://schemas.microsoft.com/office/2006/metadata/properties" xmlns:ns2="e97bcaba-647c-4544-b55f-faed11082fde" xmlns:ns3="09df5e57-45c5-4a3e-815f-42f3e5af4797" targetNamespace="http://schemas.microsoft.com/office/2006/metadata/properties" ma:root="true" ma:fieldsID="64792361a42499f554418bf43ee8d7ad" ns2:_="" ns3:_="">
    <xsd:import namespace="e97bcaba-647c-4544-b55f-faed11082fde"/>
    <xsd:import namespace="09df5e57-45c5-4a3e-815f-42f3e5af47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7bcaba-647c-4544-b55f-faed11082f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703ad23-8153-45da-8605-685a98b051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df5e57-45c5-4a3e-815f-42f3e5af479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706c473-6269-470b-990f-3e37b073e042}" ma:internalName="TaxCatchAll" ma:showField="CatchAllData" ma:web="09df5e57-45c5-4a3e-815f-42f3e5af47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511858-C0AB-410D-8C05-3B2990373B2B}">
  <ds:schemaRefs>
    <ds:schemaRef ds:uri="09df5e57-45c5-4a3e-815f-42f3e5af4797"/>
    <ds:schemaRef ds:uri="http://purl.org/dc/elements/1.1/"/>
    <ds:schemaRef ds:uri="http://schemas.microsoft.com/office/2006/metadata/properties"/>
    <ds:schemaRef ds:uri="http://purl.org/dc/terms/"/>
    <ds:schemaRef ds:uri="e97bcaba-647c-4544-b55f-faed11082f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BAF9707-6E35-474E-9C0A-43413780EA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7bcaba-647c-4544-b55f-faed11082fde"/>
    <ds:schemaRef ds:uri="09df5e57-45c5-4a3e-815f-42f3e5af47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DB15BAC-F29B-4392-9A3B-6EE1FA3D1D3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0dc41d9b-b010-4340-bce3-e554a9fc2bef}" enabled="1" method="Privileged" siteId="{fa6944af-cc7c-4cd8-9154-c0113279891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292</Words>
  <Application>Microsoft Office PowerPoint</Application>
  <PresentationFormat>A4 Paper (210x297 mm)</PresentationFormat>
  <Paragraphs>36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Roboto</vt:lpstr>
      <vt:lpstr>Verdana</vt:lpstr>
      <vt:lpstr>Office-teema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Mika Boedeker (TAMK)</dc:creator>
  <cp:lastModifiedBy>Mika Kylänen (TAMK)</cp:lastModifiedBy>
  <cp:revision>4</cp:revision>
  <dcterms:created xsi:type="dcterms:W3CDTF">2026-05-08T11:40:28Z</dcterms:created>
  <dcterms:modified xsi:type="dcterms:W3CDTF">2026-05-15T10:20:25Z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0x010100675C069A2D376D48B4F122645DC00AE3</vt:lpwstr>
  </property>
  <property fmtid="{D5CDD505-2E9C-101B-9397-08002B2CF9AE}" pid="3" name="MediaServiceImageTags">
    <vt:lpwstr/>
  </property>
</Properties>
</file>