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14" r:id="rId5"/>
    <p:sldId id="259" r:id="rId6"/>
    <p:sldId id="883" r:id="rId7"/>
    <p:sldId id="901" r:id="rId8"/>
    <p:sldId id="260" r:id="rId9"/>
    <p:sldId id="887" r:id="rId10"/>
    <p:sldId id="263" r:id="rId11"/>
    <p:sldId id="902" r:id="rId12"/>
    <p:sldId id="903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71793-C7E4-47AC-A971-A5A551947AEF}" v="105" dt="2025-11-10T09:31:44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 Kylänen (TAMK)" userId="73b15eec-58df-4ea1-ae59-e0eb84caf752" providerId="ADAL" clId="{BB1E5006-0403-430F-853C-75DC7C4B2E63}"/>
    <pc:docChg chg="modSld">
      <pc:chgData name="Mika Kylänen (TAMK)" userId="73b15eec-58df-4ea1-ae59-e0eb84caf752" providerId="ADAL" clId="{BB1E5006-0403-430F-853C-75DC7C4B2E63}" dt="2025-11-10T09:31:44.558" v="104" actId="20577"/>
      <pc:docMkLst>
        <pc:docMk/>
      </pc:docMkLst>
      <pc:sldChg chg="modSp mod">
        <pc:chgData name="Mika Kylänen (TAMK)" userId="73b15eec-58df-4ea1-ae59-e0eb84caf752" providerId="ADAL" clId="{BB1E5006-0403-430F-853C-75DC7C4B2E63}" dt="2025-11-10T09:31:44.558" v="104" actId="20577"/>
        <pc:sldMkLst>
          <pc:docMk/>
          <pc:sldMk cId="1619748823" sldId="901"/>
        </pc:sldMkLst>
        <pc:graphicFrameChg chg="modGraphic">
          <ac:chgData name="Mika Kylänen (TAMK)" userId="73b15eec-58df-4ea1-ae59-e0eb84caf752" providerId="ADAL" clId="{BB1E5006-0403-430F-853C-75DC7C4B2E63}" dt="2025-11-10T09:31:44.558" v="104" actId="20577"/>
          <ac:graphicFrameMkLst>
            <pc:docMk/>
            <pc:sldMk cId="1619748823" sldId="901"/>
            <ac:graphicFrameMk id="4" creationId="{AC574046-8291-704B-36DA-0A2020D84F31}"/>
          </ac:graphicFrameMkLst>
        </pc:graphicFrameChg>
      </pc:sldChg>
    </pc:docChg>
  </pc:docChgLst>
  <pc:docChgLst>
    <pc:chgData name="Mika Boedeker (TAMK)" userId="1581a175-ddcf-49da-88c5-efd058dd5c16" providerId="ADAL" clId="{B53B44FF-2223-4F1C-A39C-51F227178504}"/>
    <pc:docChg chg="mod modSld modMainMaster">
      <pc:chgData name="Mika Boedeker (TAMK)" userId="1581a175-ddcf-49da-88c5-efd058dd5c16" providerId="ADAL" clId="{B53B44FF-2223-4F1C-A39C-51F227178504}" dt="2025-11-06T07:37:15.182" v="69"/>
      <pc:docMkLst>
        <pc:docMk/>
      </pc:docMkLst>
      <pc:sldChg chg="modAnim">
        <pc:chgData name="Mika Boedeker (TAMK)" userId="1581a175-ddcf-49da-88c5-efd058dd5c16" providerId="ADAL" clId="{B53B44FF-2223-4F1C-A39C-51F227178504}" dt="2025-11-06T07:32:06.394" v="3"/>
        <pc:sldMkLst>
          <pc:docMk/>
          <pc:sldMk cId="2657698433" sldId="260"/>
        </pc:sldMkLst>
      </pc:sldChg>
      <pc:sldChg chg="mod modAnim modShow">
        <pc:chgData name="Mika Boedeker (TAMK)" userId="1581a175-ddcf-49da-88c5-efd058dd5c16" providerId="ADAL" clId="{B53B44FF-2223-4F1C-A39C-51F227178504}" dt="2025-11-06T07:37:15.182" v="69"/>
        <pc:sldMkLst>
          <pc:docMk/>
          <pc:sldMk cId="1619748823" sldId="901"/>
        </pc:sldMkLst>
      </pc:sldChg>
      <pc:sldMasterChg chg="delSp mod">
        <pc:chgData name="Mika Boedeker (TAMK)" userId="1581a175-ddcf-49da-88c5-efd058dd5c16" providerId="ADAL" clId="{B53B44FF-2223-4F1C-A39C-51F227178504}" dt="2025-11-06T07:19:55.562" v="0" actId="33475"/>
        <pc:sldMasterMkLst>
          <pc:docMk/>
          <pc:sldMasterMk cId="4175095819" sldId="2147483660"/>
        </pc:sldMasterMkLst>
        <pc:spChg chg="del">
          <ac:chgData name="Mika Boedeker (TAMK)" userId="1581a175-ddcf-49da-88c5-efd058dd5c16" providerId="ADAL" clId="{B53B44FF-2223-4F1C-A39C-51F227178504}" dt="2025-11-06T07:19:55.562" v="0" actId="33475"/>
          <ac:spMkLst>
            <pc:docMk/>
            <pc:sldMasterMk cId="4175095819" sldId="2147483660"/>
            <ac:spMk id="5" creationId="{33CDBD27-4CB4-07F2-0BA3-2D9DF16DF5D8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58089-C088-4353-89A0-75662500506C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5CDC9-C5CC-4077-9602-03207F1ED7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24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Skenaario-sana on kuitenkin kenties yleisimmin arkikielessä väärinkäytetty tulevaisuudentutkimuksen käsite. Usein skenaarioiden </a:t>
            </a:r>
            <a:r>
              <a:rPr lang="fi-FI" b="1"/>
              <a:t>ajatellaan virheellisesti olevan ennusteita</a:t>
            </a:r>
            <a:r>
              <a:rPr lang="fi-FI"/>
              <a:t> tulevista tapahtumista, ja niiden “onnistumista” seurataan vertailemalla, mitkä skenaariot ovat osuneet lähimmäksi toteutuneita tapahtumia. </a:t>
            </a:r>
            <a:r>
              <a:rPr lang="fi-FI" b="1"/>
              <a:t>Tulevaisuuden ennustaminen on kuitenkin mahdotonta</a:t>
            </a:r>
            <a:r>
              <a:rPr lang="fi-FI"/>
              <a:t>, eikä tulevaisuudentutkimuksen skenaarioilla tarkoiteta ennusteita. Sen sijaan skenaariot pyrkivät kuvaamaan </a:t>
            </a:r>
            <a:r>
              <a:rPr lang="fi-FI" b="1"/>
              <a:t>erilaisia tulevaisuuden mahdollisuuksia</a:t>
            </a:r>
            <a:r>
              <a:rPr lang="fi-FI"/>
              <a:t> eli luomaan näkymiä siitä, mitä tulevaisuudessa voi tapahtua.</a:t>
            </a:r>
          </a:p>
          <a:p>
            <a:endParaRPr lang="fi-FI"/>
          </a:p>
          <a:p>
            <a:r>
              <a:rPr lang="fi-FI"/>
              <a:t>Toinen yleinen </a:t>
            </a:r>
            <a:r>
              <a:rPr lang="fi-FI" b="1"/>
              <a:t>väärinymmärrys skenaario-käsitteen merkityksestä on ymmärtää se pelkkänä yleisen tason keskusteluna erilaisista tulevaisuuden mahdollisuuksista </a:t>
            </a:r>
            <a:r>
              <a:rPr lang="fi-FI"/>
              <a:t>(Glenn et </a:t>
            </a:r>
          </a:p>
          <a:p>
            <a:r>
              <a:rPr lang="fi-FI"/>
              <a:t>al. 2009). Tällainen yleisen tason tulevaisuusajattelu on varmasti edellytys skenaario-työskentelylle, mutta skenaario itsessään tarkoittaa tietoista, kerättyyn tutkimusaineistoon perustuvaa ja dokumentoitua kuvausta tulevaisuuden mahdollisesta maailmasta.</a:t>
            </a:r>
          </a:p>
          <a:p>
            <a:endParaRPr lang="fi-FI" baseline="0"/>
          </a:p>
          <a:p>
            <a:r>
              <a:rPr lang="fi-FI" baseline="0"/>
              <a:t>Kolmas tyypillinen </a:t>
            </a:r>
            <a:r>
              <a:rPr lang="fi-FI" b="1"/>
              <a:t>virhe on käyttää skenaario-sanaa silloin, kun oikeastaan puhutaan projektioista</a:t>
            </a:r>
            <a:r>
              <a:rPr lang="fi-FI"/>
              <a:t>. Projektio tarkoittaa tiettyjen kehityskulkujen “heijastamista” eli jatkamista vielä toteutumattomaan tulevaisuuteen niin, että niiden sisältämät alkuehdot, kehityssuunnat ja eteneminen eivät muutu matkalla.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A08B4-CB66-483B-AAAF-9F8403A0CD3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3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BC777-B38A-1916-5EEB-CC2B99BB7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D88A8F1-93EC-24F1-FD68-582F6C644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2FD7995-3A1A-CD01-0C48-7731F48E0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483154-81A4-A1C5-495C-78BA1A0E1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A08B4-CB66-483B-AAAF-9F8403A0CD3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05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https://tulevaisuus.fi/wp-content/uploads/2025/07/tva-1-2022-latti-etal.pdf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5CDC9-C5CC-4077-9602-03207F1ED70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44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7320F-0274-FDD1-D71F-BCA76EDDF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D008F52-7E01-34CA-DA2D-C5DEF7361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299F4EE-0434-9D26-FA6A-C6BFF2D82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3 </a:t>
            </a:r>
            <a:r>
              <a:rPr lang="fi-FI" err="1"/>
              <a:t>pot</a:t>
            </a:r>
            <a:r>
              <a:rPr lang="fi-FI"/>
              <a:t> 7 = 343 kombinaatiota</a:t>
            </a:r>
          </a:p>
          <a:p>
            <a:r>
              <a:rPr lang="fi-FI"/>
              <a:t>3 </a:t>
            </a:r>
            <a:r>
              <a:rPr lang="fi-FI" err="1"/>
              <a:t>pot</a:t>
            </a:r>
            <a:r>
              <a:rPr lang="fi-FI"/>
              <a:t> 8 = 6 561 kombinaatiota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248F14-FDE2-BD97-4ADC-3B2F02BED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A08B4-CB66-483B-AAAF-9F8403A0CD3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78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0E131-E215-9087-6886-BC339F342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73CC4DE-F8D8-6047-DB5F-DF6FBB7177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8BD6906-594B-569B-0312-872997CCC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1CA0CD9-B676-CF84-D944-F8F2567AD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A08B4-CB66-483B-AAAF-9F8403A0CD3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64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0AE3E-AE73-F4AC-F0E3-0BC99D2D1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CEE7A92-3B40-C1A5-7371-B7D8A215F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DDA4DB1-1354-D6DF-7510-A3F960308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81D579-D7EC-236A-9D1A-0B2CF08B6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A08B4-CB66-483B-AAAF-9F8403A0CD3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069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5D272-B428-D44D-C97C-752E012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1C9ECE0-7522-BC4E-2827-AFAAA246A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546A7D1-24A9-20D6-C7A4-C2DDCE50F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C528478-60B1-0D26-B1AC-AED55B83C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A08B4-CB66-483B-AAAF-9F8403A0CD3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C47EC3-F4DE-D190-B6E4-3A09475B9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DA6AC95-F700-9A03-94F1-CCB3F4A72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3FA53B-D54F-027E-02CC-AC24E04A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ABA98-9087-4105-AC00-626FC7E3B895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4C576-5943-BE04-2F52-57E319EB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2C3C79-B322-33D7-9839-BBC31B63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95C8A-92C9-4B47-A332-1D3597EB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40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6CE405-5D05-1D4E-EEFB-C59B091E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9C0ED6E-41E8-0CC9-BEA2-321D5F8C7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AC5964-E275-6914-9676-B0D628F6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ABA98-9087-4105-AC00-626FC7E3B895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1A0195-61AE-30E0-C65E-B42F0113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C5C4B6-1CF5-4848-488E-D01586CD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95C8A-92C9-4B47-A332-1D3597EB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11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A0A4FBA-347E-52C1-98E5-8B4FA1B07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2281754-0503-C729-C449-27D6B8208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683D49-D539-3531-EDF3-2DD939BB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ABA98-9087-4105-AC00-626FC7E3B895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5A09CF-D4A9-29A6-B769-C858DD44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BCEE6E-C3F1-F391-EAC0-37E899CE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95C8A-92C9-4B47-A332-1D3597EB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94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- 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017" y="685800"/>
            <a:ext cx="6234545" cy="1962076"/>
          </a:xfrm>
        </p:spPr>
        <p:txBody>
          <a:bodyPr anchor="b" anchorCtr="0">
            <a:normAutofit/>
          </a:bodyPr>
          <a:lstStyle>
            <a:lvl1pPr>
              <a:defRPr sz="36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7018" y="2819400"/>
            <a:ext cx="6234545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A29DF2-66F3-CC43-A45F-4D857441EE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460241" cy="5943601"/>
          </a:xfrm>
        </p:spPr>
        <p:txBody>
          <a:bodyPr/>
          <a:lstStyle>
            <a:lvl1pPr>
              <a:defRPr b="0" i="0"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7721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44E63E-6630-AEAF-D31F-22CD9739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920E7C-6DC4-CC5A-548C-15930920D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4AECE1-D00A-DA07-9735-E5B1B23D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ABA98-9087-4105-AC00-626FC7E3B895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68306B-8C9E-3D8A-DFD4-89C370CF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BB1FB3-A958-8CE7-D4AB-76E192FA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95C8A-92C9-4B47-A332-1D3597EB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91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1792FE-09E6-0F24-7608-7C81BE72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06A74E-1237-A2BA-2C87-A7EBC938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457BEC-7213-4BBC-B265-42F32702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ABA98-9087-4105-AC00-626FC7E3B895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FAF285-12FB-7F24-0BEF-6D873373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A0791B-2242-B9BA-D5A9-786A5A47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95C8A-92C9-4B47-A332-1D3597EB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86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626892-91AA-76F1-0D0D-4657C23D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75F409-E01D-B4C4-4191-410F96911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36D4B49-031B-CF50-68C1-E53D1AE08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D49711-17F3-E4F8-7D1E-6CE0D202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ABA98-9087-4105-AC00-626FC7E3B895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0622D4-0D1D-A546-5E34-9E03B785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44E073-CF84-4F80-DC2C-7A475029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95C8A-92C9-4B47-A332-1D3597EB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16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35EFAF-1813-78C7-468E-9EEBF713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657082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E92C89-9874-1203-E66E-AB8EE94BB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2D9CE0F-E848-D4FC-336E-4A920E534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FC689BB-AC0C-D8EE-0022-F42BDC2E3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569E26D-0AFB-F323-C267-390B4C30E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C52DF01-A9D4-F644-A130-BFA7B32E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ABA98-9087-4105-AC00-626FC7E3B895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A866675-CE86-C112-5BAD-A382B9D6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B0B8BC1-6EFC-DF4C-17F1-7F07EE4D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95C8A-92C9-4B47-A332-1D3597EB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17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1A8830-84C8-5112-5466-A0A8EF54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C79248D-C185-547C-6063-15890CDCA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ABA98-9087-4105-AC00-626FC7E3B895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2ED8D6-AA6F-F8A1-2E54-EEAF5A5A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E84344C-CA2B-72C8-9430-F906BA22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95C8A-92C9-4B47-A332-1D3597EB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066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5F7845A-0772-6CAC-52F5-BC4BDCC9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ABA98-9087-4105-AC00-626FC7E3B895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CDCB27C-1730-B371-C724-E5798369C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213AA4A-37AC-FBDF-C8A5-9252171B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95C8A-92C9-4B47-A332-1D3597EB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42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E7F62C-5E2B-E1D4-5F35-8B0E486B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0076E5-2C72-D1F8-601C-3E159FE79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595285-C64B-E042-37AB-1992D840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E4722A-E0EE-5370-A168-76ABBB90B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ABA98-9087-4105-AC00-626FC7E3B895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3AD133-63AE-32EF-0C74-2B91AD80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AD2F4A-A7A9-B796-DF23-58C2844C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95C8A-92C9-4B47-A332-1D3597EB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74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108BD1-BA7C-A8C2-F8A1-03E78383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A26594B-08FC-3AA7-483C-AE6B79D40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907D38A-C0EB-B949-2D53-8AA4C58E8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FF8CF0-49F6-926D-9C3B-DF55CD27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ABA98-9087-4105-AC00-626FC7E3B895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921689-1E37-7D8B-68CA-DAC5DAF48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B0A1CC-D0AE-9832-0176-51A009AF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95C8A-92C9-4B47-A332-1D3597EB23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213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3A6BD6B-9F6E-E190-6A54-47EDDE20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111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ABE70F-8FB6-A15D-54DC-926010F69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FA03E18-5863-4395-8350-F7DAF9500BA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8237550" y="49543"/>
            <a:ext cx="3543509" cy="50621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75065FC-05C8-5245-043C-A77136229C6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0111331" y="6323903"/>
            <a:ext cx="1669729" cy="4826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F9A6380-28A5-9574-9EBE-671B659034D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369971" y="6293005"/>
            <a:ext cx="1505680" cy="570475"/>
          </a:xfrm>
          <a:prstGeom prst="rect">
            <a:avLst/>
          </a:prstGeom>
        </p:spPr>
      </p:pic>
      <p:pic>
        <p:nvPicPr>
          <p:cNvPr id="10" name="Kuva 9" descr="Kuva, joka sisältää kohteen kuvakaappaus, Sähkönsininen, Fontti, Majorellen sininen&#10;&#10;Kuvaus luotu automaattisesti">
            <a:extLst>
              <a:ext uri="{FF2B5EF4-FFF2-40B4-BE49-F238E27FC236}">
                <a16:creationId xmlns:a16="http://schemas.microsoft.com/office/drawing/2014/main" id="{7A639482-D830-8865-6E37-8DFE636E450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68783" y="6363849"/>
            <a:ext cx="1762678" cy="41787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B2292F7-5D27-1622-F7E4-80C6FEAA43F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5783484" y="6214349"/>
            <a:ext cx="2390562" cy="5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9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tos" panose="020B00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ra.fi/ennakointi/megatrendi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itra.fi/ennakointi/heikot-signaal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ra.fi/ennakointi/megatrendi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itra.fi/ennakointi/heikot-signaal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ra.fi/ennakointi/megatrendi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itra.fi/ennakointi/heikot-signaal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F608D-D2FB-6D7B-87A1-B660C5868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nguins by the sea">
            <a:extLst>
              <a:ext uri="{FF2B5EF4-FFF2-40B4-BE49-F238E27FC236}">
                <a16:creationId xmlns:a16="http://schemas.microsoft.com/office/drawing/2014/main" id="{489CFED4-1C81-CAAD-3224-E95B2D3DD1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82" r="23266"/>
          <a:stretch/>
        </p:blipFill>
        <p:spPr>
          <a:xfrm>
            <a:off x="20" y="-1"/>
            <a:ext cx="4460221" cy="5943601"/>
          </a:xfrm>
          <a:prstGeom prst="rect">
            <a:avLst/>
          </a:prstGeom>
          <a:noFill/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2DE0E6A6-E842-8B6F-4BAC-92506819EAB9}"/>
              </a:ext>
            </a:extLst>
          </p:cNvPr>
          <p:cNvSpPr/>
          <p:nvPr/>
        </p:nvSpPr>
        <p:spPr>
          <a:xfrm>
            <a:off x="0" y="-1"/>
            <a:ext cx="4460221" cy="5943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F6392E6-A7CB-DF31-358C-63B46C644D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12" y="498232"/>
            <a:ext cx="5519872" cy="454049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89F635-99DA-08C1-CC09-DAF6FB09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804" y="2497016"/>
            <a:ext cx="5519872" cy="949566"/>
          </a:xfrm>
        </p:spPr>
        <p:txBody>
          <a:bodyPr anchor="b">
            <a:normAutofit/>
          </a:bodyPr>
          <a:lstStyle/>
          <a:p>
            <a:r>
              <a:rPr lang="en-US" sz="5300" err="1">
                <a:latin typeface="Roboto"/>
                <a:ea typeface="Verdana"/>
              </a:rPr>
              <a:t>Skenaariotyöpaja</a:t>
            </a: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12992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240D858-B57C-B162-AE88-A7149D5A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31" y="56739"/>
            <a:ext cx="6111240" cy="957700"/>
          </a:xfrm>
        </p:spPr>
        <p:txBody>
          <a:bodyPr>
            <a:normAutofit fontScale="90000"/>
          </a:bodyPr>
          <a:lstStyle/>
          <a:p>
            <a:r>
              <a:rPr lang="fi-FI" sz="3600" b="1"/>
              <a:t>Erilaisia tulevaisuusvaihtoehtoja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C559F96-6764-D633-09CA-52A4800A2E75}"/>
              </a:ext>
            </a:extLst>
          </p:cNvPr>
          <p:cNvSpPr txBox="1"/>
          <p:nvPr/>
        </p:nvSpPr>
        <p:spPr>
          <a:xfrm>
            <a:off x="249631" y="5848402"/>
            <a:ext cx="2133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1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Soveltaen Mäkelä 2019 ja </a:t>
            </a:r>
            <a:r>
              <a:rPr kumimoji="0" lang="fi-FI" sz="900" b="0" i="1" u="none" strike="noStrike" kern="1200" cap="none" spc="0" normalizeH="0" baseline="0" noProof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Voros</a:t>
            </a:r>
            <a:r>
              <a:rPr kumimoji="0" lang="fi-FI" sz="900" b="0" i="1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2017</a:t>
            </a:r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ADA5C170-E025-9077-176B-CBFC5F4666DF}"/>
              </a:ext>
            </a:extLst>
          </p:cNvPr>
          <p:cNvGrpSpPr/>
          <p:nvPr/>
        </p:nvGrpSpPr>
        <p:grpSpPr>
          <a:xfrm>
            <a:off x="249631" y="1358173"/>
            <a:ext cx="9901901" cy="4361787"/>
            <a:chOff x="1248699" y="1248106"/>
            <a:chExt cx="9901901" cy="4361787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740E07DB-79BD-D9E2-3AC0-1494ACF7C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340" r="2993" b="38862"/>
            <a:stretch>
              <a:fillRect/>
            </a:stretch>
          </p:blipFill>
          <p:spPr>
            <a:xfrm>
              <a:off x="1458056" y="1248106"/>
              <a:ext cx="9275887" cy="4361787"/>
            </a:xfrm>
            <a:prstGeom prst="rect">
              <a:avLst/>
            </a:prstGeom>
          </p:spPr>
        </p:pic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3E9E146D-045A-28E0-1E54-1EB223A55294}"/>
                </a:ext>
              </a:extLst>
            </p:cNvPr>
            <p:cNvSpPr txBox="1"/>
            <p:nvPr/>
          </p:nvSpPr>
          <p:spPr>
            <a:xfrm>
              <a:off x="6362465" y="1397000"/>
              <a:ext cx="16808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Epäuskottava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418D0C34-EF79-F853-5370-3CEF12FE64A4}"/>
                </a:ext>
              </a:extLst>
            </p:cNvPr>
            <p:cNvSpPr txBox="1"/>
            <p:nvPr/>
          </p:nvSpPr>
          <p:spPr>
            <a:xfrm>
              <a:off x="6489566" y="2243723"/>
              <a:ext cx="178029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Ehkä mahdollinen</a:t>
              </a:r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46B506C9-2E6A-C71F-1AC4-2685701828E0}"/>
                </a:ext>
              </a:extLst>
            </p:cNvPr>
            <p:cNvSpPr txBox="1"/>
            <p:nvPr/>
          </p:nvSpPr>
          <p:spPr>
            <a:xfrm>
              <a:off x="6811299" y="2650180"/>
              <a:ext cx="155376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Uskottava</a:t>
              </a:r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8DAB2B75-32F2-F6C7-8AC9-FD4AD06C3EFB}"/>
                </a:ext>
              </a:extLst>
            </p:cNvPr>
            <p:cNvSpPr txBox="1"/>
            <p:nvPr/>
          </p:nvSpPr>
          <p:spPr>
            <a:xfrm>
              <a:off x="8479232" y="3344390"/>
              <a:ext cx="26713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ADF0BBBF-3C91-3EAB-6FBC-741514D32205}"/>
                </a:ext>
              </a:extLst>
            </p:cNvPr>
            <p:cNvSpPr txBox="1"/>
            <p:nvPr/>
          </p:nvSpPr>
          <p:spPr>
            <a:xfrm>
              <a:off x="7029382" y="3926808"/>
              <a:ext cx="26713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80B66F85-9C6E-D6DC-910B-D3086B2ECDCB}"/>
                </a:ext>
              </a:extLst>
            </p:cNvPr>
            <p:cNvSpPr txBox="1"/>
            <p:nvPr/>
          </p:nvSpPr>
          <p:spPr>
            <a:xfrm>
              <a:off x="6663525" y="4130036"/>
              <a:ext cx="155376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Toivottava</a:t>
              </a:r>
            </a:p>
          </p:txBody>
        </p: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6F96EDE5-B544-FBAC-C7BA-FE83AF16FC63}"/>
                </a:ext>
              </a:extLst>
            </p:cNvPr>
            <p:cNvSpPr txBox="1"/>
            <p:nvPr/>
          </p:nvSpPr>
          <p:spPr>
            <a:xfrm>
              <a:off x="7029382" y="4803921"/>
              <a:ext cx="26713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41CFE44E-AD2C-0E0F-3EDA-DA558E60BCDB}"/>
                </a:ext>
              </a:extLst>
            </p:cNvPr>
            <p:cNvSpPr txBox="1"/>
            <p:nvPr/>
          </p:nvSpPr>
          <p:spPr>
            <a:xfrm>
              <a:off x="1248699" y="4973198"/>
              <a:ext cx="26713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kstiruutu 22">
            <a:extLst>
              <a:ext uri="{FF2B5EF4-FFF2-40B4-BE49-F238E27FC236}">
                <a16:creationId xmlns:a16="http://schemas.microsoft.com/office/drawing/2014/main" id="{5EFD120A-9BB1-9D18-76CB-C3467619D9E3}"/>
              </a:ext>
            </a:extLst>
          </p:cNvPr>
          <p:cNvSpPr txBox="1"/>
          <p:nvPr/>
        </p:nvSpPr>
        <p:spPr>
          <a:xfrm>
            <a:off x="7769582" y="1065697"/>
            <a:ext cx="39305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Epäuskottava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Kuvassa punainen kartio. Tämä alue kuvastaa tulevaisuuksia, joita pidetään mahdottomina, naurettavina jne. (”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will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never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happen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Ehkä mahdollinen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Kuvassa musta kartio. Tulevaisuudet, jotka saattaisivat joku päivä tapahtua (”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might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happen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”) perustuen ainakin osin johonkin meiltä vielä puuttuvaan, mutta tulevaisuudessa olemassa olevaan tietoon.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Uskottava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Kuvassa harmaa kartio. Tulevaisuudet, jotka periaatteessa voivat nykytiedon valossa tapahtua (”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could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happen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Todennäköinen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Kuvassa sininen kartio (”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likely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 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happen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Toivottava</a:t>
            </a: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Kuvassa vihreä kartio. Tulevaisuudet, joita haluamme tavoitella (”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should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happen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”).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E378C6D-72CB-F26F-CE81-266BF8E0065B}"/>
              </a:ext>
            </a:extLst>
          </p:cNvPr>
          <p:cNvSpPr txBox="1"/>
          <p:nvPr/>
        </p:nvSpPr>
        <p:spPr>
          <a:xfrm>
            <a:off x="150607" y="3098801"/>
            <a:ext cx="1000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Nykyhetki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96AFDE8-1159-8923-41A9-E2A73254D364}"/>
              </a:ext>
            </a:extLst>
          </p:cNvPr>
          <p:cNvSpPr txBox="1"/>
          <p:nvPr/>
        </p:nvSpPr>
        <p:spPr>
          <a:xfrm>
            <a:off x="249631" y="1260845"/>
            <a:ext cx="4103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Potentiaali = Kaikki tulevaisuudet, nykyhetkestä eteenpäin, kun ajatellaan, että mitään rajoitteita ei ole</a:t>
            </a:r>
          </a:p>
        </p:txBody>
      </p:sp>
    </p:spTree>
    <p:extLst>
      <p:ext uri="{BB962C8B-B14F-4D97-AF65-F5344CB8AC3E}">
        <p14:creationId xmlns:p14="http://schemas.microsoft.com/office/powerpoint/2010/main" val="32883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42B31A-8ED8-CCBA-63FA-08191752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3" y="279064"/>
            <a:ext cx="4734260" cy="1325563"/>
          </a:xfrm>
        </p:spPr>
        <p:txBody>
          <a:bodyPr>
            <a:normAutofit/>
          </a:bodyPr>
          <a:lstStyle/>
          <a:p>
            <a:r>
              <a:rPr lang="fi-FI" b="1"/>
              <a:t>Tulevaisuustaulukko ja skenaariot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962C50-B2F3-DFD4-C381-AF1FB330A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83" y="1825625"/>
            <a:ext cx="5086078" cy="4010632"/>
          </a:xfrm>
        </p:spPr>
        <p:txBody>
          <a:bodyPr>
            <a:normAutofit/>
          </a:bodyPr>
          <a:lstStyle/>
          <a:p>
            <a:r>
              <a:rPr lang="fi-FI" sz="1800" b="1"/>
              <a:t>Skenaario</a:t>
            </a:r>
            <a:r>
              <a:rPr lang="fi-FI" sz="1800"/>
              <a:t> on looginen kuvaus jostakin tulevaisuuden tilasta (tulevaisuuskuva) ja siihen johtavista tapahtumien kulusta.</a:t>
            </a:r>
          </a:p>
          <a:p>
            <a:r>
              <a:rPr lang="fi-FI" sz="1800"/>
              <a:t>Skenaariot auttavat meitä kuvittelemaan </a:t>
            </a:r>
            <a:r>
              <a:rPr lang="fi-FI" sz="1800" b="1"/>
              <a:t>erilaisia vaihtoehtoisia tulevaisuuksia </a:t>
            </a:r>
            <a:r>
              <a:rPr lang="fi-FI" sz="1800"/>
              <a:t>nykyhetken päätöksentekoa ja toimintaa varten.</a:t>
            </a:r>
          </a:p>
          <a:p>
            <a:r>
              <a:rPr lang="fi-FI" sz="1800">
                <a:solidFill>
                  <a:srgbClr val="FF0000"/>
                </a:solidFill>
              </a:rPr>
              <a:t>Skenaario ei ole (yhden ainoan) tulevaisuuden ennuste!</a:t>
            </a:r>
          </a:p>
          <a:p>
            <a:r>
              <a:rPr lang="fi-FI" sz="1800" b="1"/>
              <a:t>Tulevaisuustaulukko</a:t>
            </a:r>
            <a:r>
              <a:rPr lang="fi-FI" sz="1800"/>
              <a:t> kuvaa skenaarioiden aiheen (esim. </a:t>
            </a:r>
            <a:r>
              <a:rPr lang="fi-FI" sz="1800" i="1"/>
              <a:t>merkityksellinen työntekijäkokemus</a:t>
            </a:r>
            <a:r>
              <a:rPr lang="fi-FI" sz="1800"/>
              <a:t>) keskeisiä ja mielenkiintoisimpia muuttujia (epävarmuuksia) ja niiden kehitysvaihtoehtoja.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036D4F3-A074-97BA-2EDE-A7C04C0D4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411" y="1064892"/>
            <a:ext cx="6046952" cy="48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2D811-82F1-FC45-5ACF-116E32AFD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68004B51-8FEB-5929-7022-B4E1BE63597D}"/>
              </a:ext>
            </a:extLst>
          </p:cNvPr>
          <p:cNvSpPr/>
          <p:nvPr/>
        </p:nvSpPr>
        <p:spPr>
          <a:xfrm>
            <a:off x="6532685" y="1310054"/>
            <a:ext cx="3552092" cy="4334608"/>
          </a:xfrm>
          <a:custGeom>
            <a:avLst/>
            <a:gdLst>
              <a:gd name="connsiteX0" fmla="*/ 3464169 w 3552092"/>
              <a:gd name="connsiteY0" fmla="*/ 0 h 4334608"/>
              <a:gd name="connsiteX1" fmla="*/ 3446584 w 3552092"/>
              <a:gd name="connsiteY1" fmla="*/ 659423 h 4334608"/>
              <a:gd name="connsiteX2" fmla="*/ 1749669 w 3552092"/>
              <a:gd name="connsiteY2" fmla="*/ 1222131 h 4334608"/>
              <a:gd name="connsiteX3" fmla="*/ 1740877 w 3552092"/>
              <a:gd name="connsiteY3" fmla="*/ 1890346 h 4334608"/>
              <a:gd name="connsiteX4" fmla="*/ 0 w 3552092"/>
              <a:gd name="connsiteY4" fmla="*/ 2505808 h 4334608"/>
              <a:gd name="connsiteX5" fmla="*/ 1776046 w 3552092"/>
              <a:gd name="connsiteY5" fmla="*/ 3094892 h 4334608"/>
              <a:gd name="connsiteX6" fmla="*/ 1767253 w 3552092"/>
              <a:gd name="connsiteY6" fmla="*/ 3798277 h 4334608"/>
              <a:gd name="connsiteX7" fmla="*/ 3552092 w 3552092"/>
              <a:gd name="connsiteY7" fmla="*/ 4334608 h 433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2092" h="4334608">
                <a:moveTo>
                  <a:pt x="3464169" y="0"/>
                </a:moveTo>
                <a:lnTo>
                  <a:pt x="3446584" y="659423"/>
                </a:lnTo>
                <a:lnTo>
                  <a:pt x="1749669" y="1222131"/>
                </a:lnTo>
                <a:lnTo>
                  <a:pt x="1740877" y="1890346"/>
                </a:lnTo>
                <a:lnTo>
                  <a:pt x="0" y="2505808"/>
                </a:lnTo>
                <a:lnTo>
                  <a:pt x="1776046" y="3094892"/>
                </a:lnTo>
                <a:lnTo>
                  <a:pt x="1767253" y="3798277"/>
                </a:lnTo>
                <a:lnTo>
                  <a:pt x="3552092" y="4334608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E7B5ED66-4390-73A6-5D1A-1A9C6D1C20B9}"/>
              </a:ext>
            </a:extLst>
          </p:cNvPr>
          <p:cNvSpPr/>
          <p:nvPr/>
        </p:nvSpPr>
        <p:spPr>
          <a:xfrm>
            <a:off x="7130562" y="1459523"/>
            <a:ext cx="3604846" cy="4325815"/>
          </a:xfrm>
          <a:custGeom>
            <a:avLst/>
            <a:gdLst>
              <a:gd name="connsiteX0" fmla="*/ 3569676 w 3604846"/>
              <a:gd name="connsiteY0" fmla="*/ 0 h 4325815"/>
              <a:gd name="connsiteX1" fmla="*/ 1740876 w 3604846"/>
              <a:gd name="connsiteY1" fmla="*/ 615462 h 4325815"/>
              <a:gd name="connsiteX2" fmla="*/ 3604846 w 3604846"/>
              <a:gd name="connsiteY2" fmla="*/ 1239715 h 4325815"/>
              <a:gd name="connsiteX3" fmla="*/ 3587261 w 3604846"/>
              <a:gd name="connsiteY3" fmla="*/ 3086100 h 4325815"/>
              <a:gd name="connsiteX4" fmla="*/ 0 w 3604846"/>
              <a:gd name="connsiteY4" fmla="*/ 3675185 h 4325815"/>
              <a:gd name="connsiteX5" fmla="*/ 1863969 w 3604846"/>
              <a:gd name="connsiteY5" fmla="*/ 4325815 h 432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4846" h="4325815">
                <a:moveTo>
                  <a:pt x="3569676" y="0"/>
                </a:moveTo>
                <a:lnTo>
                  <a:pt x="1740876" y="615462"/>
                </a:lnTo>
                <a:lnTo>
                  <a:pt x="3604846" y="1239715"/>
                </a:lnTo>
                <a:lnTo>
                  <a:pt x="3587261" y="3086100"/>
                </a:lnTo>
                <a:lnTo>
                  <a:pt x="0" y="3675185"/>
                </a:lnTo>
                <a:lnTo>
                  <a:pt x="1863969" y="4325815"/>
                </a:ln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0BD96079-3CEE-B743-F26D-FAE085E2D889}"/>
              </a:ext>
            </a:extLst>
          </p:cNvPr>
          <p:cNvSpPr/>
          <p:nvPr/>
        </p:nvSpPr>
        <p:spPr>
          <a:xfrm>
            <a:off x="9416562" y="1608992"/>
            <a:ext cx="1802423" cy="4317023"/>
          </a:xfrm>
          <a:custGeom>
            <a:avLst/>
            <a:gdLst>
              <a:gd name="connsiteX0" fmla="*/ 1740876 w 1802423"/>
              <a:gd name="connsiteY0" fmla="*/ 0 h 4317023"/>
              <a:gd name="connsiteX1" fmla="*/ 1749669 w 1802423"/>
              <a:gd name="connsiteY1" fmla="*/ 1863970 h 4317023"/>
              <a:gd name="connsiteX2" fmla="*/ 0 w 1802423"/>
              <a:gd name="connsiteY2" fmla="*/ 2488223 h 4317023"/>
              <a:gd name="connsiteX3" fmla="*/ 1758461 w 1802423"/>
              <a:gd name="connsiteY3" fmla="*/ 3112477 h 4317023"/>
              <a:gd name="connsiteX4" fmla="*/ 114300 w 1802423"/>
              <a:gd name="connsiteY4" fmla="*/ 3771900 h 4317023"/>
              <a:gd name="connsiteX5" fmla="*/ 1802423 w 1802423"/>
              <a:gd name="connsiteY5" fmla="*/ 4317023 h 431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2423" h="4317023">
                <a:moveTo>
                  <a:pt x="1740876" y="0"/>
                </a:moveTo>
                <a:lnTo>
                  <a:pt x="1749669" y="1863970"/>
                </a:lnTo>
                <a:lnTo>
                  <a:pt x="0" y="2488223"/>
                </a:lnTo>
                <a:lnTo>
                  <a:pt x="1758461" y="3112477"/>
                </a:lnTo>
                <a:lnTo>
                  <a:pt x="114300" y="3771900"/>
                </a:lnTo>
                <a:lnTo>
                  <a:pt x="1802423" y="4317023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AC574046-8291-704B-36DA-0A2020D84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060347"/>
              </p:ext>
            </p:extLst>
          </p:nvPr>
        </p:nvGraphicFramePr>
        <p:xfrm>
          <a:off x="778932" y="656577"/>
          <a:ext cx="10803468" cy="5423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7201">
                  <a:extLst>
                    <a:ext uri="{9D8B030D-6E8A-4147-A177-3AD203B41FA5}">
                      <a16:colId xmlns:a16="http://schemas.microsoft.com/office/drawing/2014/main" val="2218264246"/>
                    </a:ext>
                  </a:extLst>
                </a:gridCol>
                <a:gridCol w="1744134">
                  <a:extLst>
                    <a:ext uri="{9D8B030D-6E8A-4147-A177-3AD203B41FA5}">
                      <a16:colId xmlns:a16="http://schemas.microsoft.com/office/drawing/2014/main" val="880066803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331731332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184584718"/>
                    </a:ext>
                  </a:extLst>
                </a:gridCol>
              </a:tblGrid>
              <a:tr h="479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/>
                        <a:t>Vuoteen 2035 mentäessä vieraanvaraisuus ja tapahtuma-alalla työntekijän mahdollisuus…</a:t>
                      </a:r>
                    </a:p>
                  </a:txBody>
                  <a:tcPr marL="72000" marR="72000" marT="36000" marB="3600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/>
                        <a:t>Kehitysvaihtoehto A</a:t>
                      </a:r>
                    </a:p>
                  </a:txBody>
                  <a:tcPr marL="72000" marR="72000" marT="36000" marB="3600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/>
                        <a:t>Kehitysvaihtoehto B</a:t>
                      </a:r>
                    </a:p>
                  </a:txBody>
                  <a:tcPr marL="72000" marR="72000" marT="36000" marB="3600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/>
                        <a:t>Kehitysvaihtoehto C</a:t>
                      </a:r>
                    </a:p>
                  </a:txBody>
                  <a:tcPr marL="72000" marR="72000" marT="36000" marB="36000" anchor="ctr"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209068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r>
                        <a:rPr lang="fi-FI" sz="1400" b="0"/>
                        <a:t>…työssään toteuttaa omien arvojensa mukaisia tärkeitä asioita ja tehdä itse keskeisiä työtä koskevia valintoja…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heikkenee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pysyy ennallaan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kasvaa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074741231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r>
                        <a:rPr lang="fi-FI" sz="1400" b="0"/>
                        <a:t>…tehdä työtä, joka tarjoaa työtä ohjaavan yhteisen arvopohjan ja yhteisön, johon kuulua…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heikkenee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pysyy ennallaan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kasvaa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661770733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r>
                        <a:rPr lang="fi-FI" sz="1400" b="0"/>
                        <a:t>…tehdä työtä, jossa on mahdollista hyödyntää omia taitoja ja luovuutta…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heikkenee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pysyy ennallaan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kasvaa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782233690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/>
                        <a:t>…tehdä työtä, jolla on myönteinen vaikutus muihin ihmisiin ja yhteiskuntaan laajemminkin…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heikkenee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pysyy ennallaan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kasvaa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62543615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r>
                        <a:rPr lang="fi-FI" sz="1400" b="0"/>
                        <a:t>…tehdä työtä, joka sitouttaa työhön ja mahdollistaa työssä kehittymisen ja  etenemisen…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heikkenee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pysyy ennallaan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kasvaa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263939705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r>
                        <a:rPr lang="fi-FI" sz="1400"/>
                        <a:t>…tehdä työtä, jossa johtaminen on läsnä olevaa, ohjaavaa ja ihmistuntevaa…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heikkenee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pysyy ennallaan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kasvaa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4022917694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r>
                        <a:rPr lang="fi-FI" sz="1400" b="0"/>
                        <a:t>…pyrkiä sellaiseen työhön, jossa jo työhön hakeutumisvaiheessa hakijan ja työnantajan tärkeinä pitämät asiat kohtaavat…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heikkenee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pysyy ennallaan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kasvaa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72688038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r>
                        <a:rPr lang="fi-FI" sz="1400" b="0"/>
                        <a:t>…m</a:t>
                      </a:r>
                      <a:r>
                        <a:rPr lang="fi-FI" sz="1400" b="0" i="0" u="none" strike="noStrike" noProof="0" err="1">
                          <a:solidFill>
                            <a:srgbClr val="000000"/>
                          </a:solidFill>
                          <a:latin typeface="+mn-lt"/>
                        </a:rPr>
                        <a:t>onimuotoisen</a:t>
                      </a:r>
                      <a:r>
                        <a:rPr lang="fi-FI" sz="1400" b="0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 työyhteisön rakentamiseen ja jatkuvaan kehitykseen</a:t>
                      </a:r>
                      <a:r>
                        <a:rPr lang="fi-FI" sz="1400" b="0"/>
                        <a:t>… 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heikkenee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pysyy ennallaan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>
                          <a:solidFill>
                            <a:srgbClr val="FF0000"/>
                          </a:solidFill>
                        </a:rPr>
                        <a:t>kasvaa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311644958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4709F0B4-131A-4363-025E-E11BBE3EE940}"/>
              </a:ext>
            </a:extLst>
          </p:cNvPr>
          <p:cNvSpPr txBox="1"/>
          <p:nvPr/>
        </p:nvSpPr>
        <p:spPr>
          <a:xfrm>
            <a:off x="668548" y="160562"/>
            <a:ext cx="523694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/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Esimerkki: </a:t>
            </a:r>
            <a:r>
              <a:rPr lang="fi-FI" b="1">
                <a:solidFill>
                  <a:srgbClr val="00B0F0"/>
                </a:solidFill>
              </a:rPr>
              <a:t>Skenaario 1, </a:t>
            </a:r>
            <a:r>
              <a:rPr lang="fi-FI" b="1">
                <a:solidFill>
                  <a:schemeClr val="bg1">
                    <a:lumMod val="50000"/>
                  </a:schemeClr>
                </a:solidFill>
              </a:rPr>
              <a:t>Skenaario 2, </a:t>
            </a:r>
            <a:r>
              <a:rPr lang="fi-FI" b="1"/>
              <a:t>Skenaario 3</a:t>
            </a:r>
            <a:endParaRPr kumimoji="0" lang="fi-FI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7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AD639EA-0FEC-FB20-D9DF-5E9BECDB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105508"/>
            <a:ext cx="7320492" cy="1325563"/>
          </a:xfrm>
        </p:spPr>
        <p:txBody>
          <a:bodyPr/>
          <a:lstStyle/>
          <a:p>
            <a:r>
              <a:rPr lang="fi-FI" b="1"/>
              <a:t>Tulevaisuustaulukon ja skenaarioiden laatiminen</a:t>
            </a:r>
            <a:endParaRPr lang="fi-FI" b="1">
              <a:solidFill>
                <a:srgbClr val="0070C0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C1490E2-57CC-A3E7-1625-FC42D202F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600200"/>
            <a:ext cx="11055593" cy="4352192"/>
          </a:xfrm>
        </p:spPr>
        <p:txBody>
          <a:bodyPr>
            <a:normAutofit fontScale="92500" lnSpcReduction="20000"/>
          </a:bodyPr>
          <a:lstStyle/>
          <a:p>
            <a:pPr marL="569065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2000">
                <a:cs typeface="Calibri"/>
              </a:rPr>
              <a:t>Määritelkää </a:t>
            </a:r>
            <a:r>
              <a:rPr lang="fi-FI" sz="2000" b="1">
                <a:cs typeface="Calibri"/>
              </a:rPr>
              <a:t>aikajänne</a:t>
            </a:r>
            <a:r>
              <a:rPr lang="fi-FI" sz="2000">
                <a:cs typeface="Calibri"/>
              </a:rPr>
              <a:t>, esim. 10 vuotta.</a:t>
            </a:r>
          </a:p>
          <a:p>
            <a:pPr marL="569065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2000">
                <a:cs typeface="Calibri"/>
              </a:rPr>
              <a:t>Tunnistakaa skenaariotyön aiheen (esim. merkityksellinen työntekijäkokemus) keskeisiä ja mielenkiintoisimpia </a:t>
            </a:r>
            <a:r>
              <a:rPr lang="fi-FI" sz="2000" b="1">
                <a:cs typeface="Calibri"/>
              </a:rPr>
              <a:t>muuttujia</a:t>
            </a:r>
            <a:r>
              <a:rPr lang="fi-FI" sz="2000">
                <a:cs typeface="Calibri"/>
              </a:rPr>
              <a:t> (epävarmuuksia) ja niiden </a:t>
            </a:r>
            <a:r>
              <a:rPr lang="fi-FI" sz="2000" b="1">
                <a:cs typeface="Calibri"/>
              </a:rPr>
              <a:t>kehitysvaihtoehtoja</a:t>
            </a:r>
            <a:r>
              <a:rPr lang="fi-FI" sz="2000">
                <a:cs typeface="Calibri"/>
              </a:rPr>
              <a:t>. Kirjatkaa ne tulevaisuustaulukkoon.</a:t>
            </a:r>
          </a:p>
          <a:p>
            <a:pPr marL="569065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2000">
                <a:cs typeface="Calibri"/>
              </a:rPr>
              <a:t>Määritelkää näille muuttujille </a:t>
            </a:r>
            <a:r>
              <a:rPr lang="fi-FI" sz="2000" b="1">
                <a:cs typeface="Calibri"/>
              </a:rPr>
              <a:t>vaihtoehtoiset arvot </a:t>
            </a:r>
            <a:r>
              <a:rPr lang="fi-FI" sz="2000">
                <a:cs typeface="Calibri"/>
              </a:rPr>
              <a:t>(eli toteutumisvaihtoehdot); vähintään 2 kpl per muuttuja.</a:t>
            </a:r>
            <a:endParaRPr lang="fi-FI" sz="3200">
              <a:cs typeface="Calibri"/>
            </a:endParaRPr>
          </a:p>
          <a:p>
            <a:pPr marL="799465" lvl="1" indent="-230400">
              <a:lnSpc>
                <a:spcPct val="120000"/>
              </a:lnSpc>
              <a:spcBef>
                <a:spcPts val="0"/>
              </a:spcBef>
            </a:pPr>
            <a:r>
              <a:rPr lang="fi-FI" sz="1700">
                <a:cs typeface="Calibri"/>
              </a:rPr>
              <a:t>Skenaarioon kuuluu tulevaisuuden tilan kuvauksen lisäksi </a:t>
            </a:r>
            <a:r>
              <a:rPr lang="fi-FI" sz="1700" b="1">
                <a:cs typeface="Calibri"/>
              </a:rPr>
              <a:t>kehityskulun</a:t>
            </a:r>
            <a:r>
              <a:rPr lang="fi-FI" sz="1700">
                <a:cs typeface="Calibri"/>
              </a:rPr>
              <a:t> kuvaus. Kehityskulku voidaan jossain määrin ottaa huomioon kuvaamalla vaihtoehtoon </a:t>
            </a:r>
            <a:r>
              <a:rPr lang="fi-FI" sz="1700" b="1">
                <a:cs typeface="Calibri"/>
              </a:rPr>
              <a:t>muutossuunta</a:t>
            </a:r>
            <a:r>
              <a:rPr lang="fi-FI" sz="1700">
                <a:cs typeface="Calibri"/>
              </a:rPr>
              <a:t>; esim. </a:t>
            </a:r>
            <a:r>
              <a:rPr lang="fi-FI" sz="1700" i="1">
                <a:cs typeface="Calibri"/>
              </a:rPr>
              <a:t>Heikkenee – Pysyy ennallaan – Kasvaa</a:t>
            </a:r>
            <a:r>
              <a:rPr lang="fi-FI" sz="1700">
                <a:cs typeface="Calibri"/>
              </a:rPr>
              <a:t>. Kehityskulun kuvaus voidaan yksityiskohtaisemmin toteuttaa esim. erillisellä aikajanalla. </a:t>
            </a:r>
          </a:p>
          <a:p>
            <a:pPr marL="569065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2000">
                <a:cs typeface="Calibri"/>
              </a:rPr>
              <a:t>Muodostakaa loogiset </a:t>
            </a:r>
            <a:r>
              <a:rPr lang="fi-FI" sz="2000" b="1">
                <a:cs typeface="Calibri"/>
              </a:rPr>
              <a:t>kombinaatiot</a:t>
            </a:r>
            <a:r>
              <a:rPr lang="fi-FI" sz="2000">
                <a:cs typeface="Calibri"/>
              </a:rPr>
              <a:t> (=skenaariot) muuttujien arvojen vaihtoehtoja yhdistelemällä.</a:t>
            </a:r>
          </a:p>
          <a:p>
            <a:pPr marL="799465" lvl="1" indent="-230400">
              <a:lnSpc>
                <a:spcPct val="120000"/>
              </a:lnSpc>
              <a:spcBef>
                <a:spcPts val="0"/>
              </a:spcBef>
            </a:pPr>
            <a:r>
              <a:rPr lang="fi-FI" sz="1700">
                <a:cs typeface="Calibri"/>
              </a:rPr>
              <a:t>Suositeltavaa on muodostaa vähintään kolme skenaariota, jotta ei tehdä lopulta vain yhtä ja sen vastakohtaa.</a:t>
            </a:r>
          </a:p>
          <a:p>
            <a:pPr marL="799465" lvl="1" indent="-230400">
              <a:lnSpc>
                <a:spcPct val="120000"/>
              </a:lnSpc>
              <a:spcBef>
                <a:spcPts val="0"/>
              </a:spcBef>
            </a:pPr>
            <a:r>
              <a:rPr lang="fi-FI" sz="1700">
                <a:cs typeface="Calibri"/>
              </a:rPr>
              <a:t>Siirtäkää valitut kehitysvaihtoehdot skenaariokuvaukseen (dia 6).</a:t>
            </a:r>
          </a:p>
          <a:p>
            <a:pPr marL="799465" lvl="1" indent="-230400">
              <a:lnSpc>
                <a:spcPct val="120000"/>
              </a:lnSpc>
              <a:spcBef>
                <a:spcPts val="0"/>
              </a:spcBef>
            </a:pPr>
            <a:r>
              <a:rPr lang="fi-FI" sz="1700">
                <a:cs typeface="Calibri"/>
              </a:rPr>
              <a:t>Skenaariotyöskentelyssä voidaan tarpeen mukaan ohjeistaa laatimaan tietynlaisia skenaarioita, esim. todennäköinen / muu uskottava / ehkä mahdollinen, tai esim. toivottava / ei-toivottava.</a:t>
            </a:r>
          </a:p>
          <a:p>
            <a:pPr marL="569065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2000">
                <a:cs typeface="Calibri"/>
              </a:rPr>
              <a:t> </a:t>
            </a:r>
            <a:r>
              <a:rPr lang="fi-FI" sz="2000" b="1">
                <a:cs typeface="Calibri"/>
              </a:rPr>
              <a:t>Kuvailkaa</a:t>
            </a:r>
            <a:r>
              <a:rPr lang="fi-FI" sz="2000">
                <a:cs typeface="Calibri"/>
              </a:rPr>
              <a:t> skenaariot ja antakaa kullekin skenaariolle sen keskeistä </a:t>
            </a:r>
            <a:r>
              <a:rPr lang="fi-FI" sz="2000" b="1">
                <a:cs typeface="Calibri"/>
              </a:rPr>
              <a:t>sisältöä</a:t>
            </a:r>
            <a:r>
              <a:rPr lang="fi-FI" sz="2000">
                <a:cs typeface="Calibri"/>
              </a:rPr>
              <a:t> havainnollistava </a:t>
            </a:r>
            <a:r>
              <a:rPr lang="fi-FI" sz="2000" b="1">
                <a:cs typeface="Calibri"/>
              </a:rPr>
              <a:t>nimi</a:t>
            </a:r>
            <a:r>
              <a:rPr lang="fi-FI" sz="2000">
                <a:cs typeface="Calibri"/>
              </a:rPr>
              <a:t>.</a:t>
            </a:r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6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93DA1-57F4-C1CC-41B4-5EBA8E5A7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6CF06C2A-0341-263F-9A93-373BFEC22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95770"/>
              </p:ext>
            </p:extLst>
          </p:nvPr>
        </p:nvGraphicFramePr>
        <p:xfrm>
          <a:off x="778932" y="656577"/>
          <a:ext cx="10554353" cy="5403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5630">
                  <a:extLst>
                    <a:ext uri="{9D8B030D-6E8A-4147-A177-3AD203B41FA5}">
                      <a16:colId xmlns:a16="http://schemas.microsoft.com/office/drawing/2014/main" val="2218264246"/>
                    </a:ext>
                  </a:extLst>
                </a:gridCol>
                <a:gridCol w="2162907">
                  <a:extLst>
                    <a:ext uri="{9D8B030D-6E8A-4147-A177-3AD203B41FA5}">
                      <a16:colId xmlns:a16="http://schemas.microsoft.com/office/drawing/2014/main" val="880066803"/>
                    </a:ext>
                  </a:extLst>
                </a:gridCol>
                <a:gridCol w="2162908">
                  <a:extLst>
                    <a:ext uri="{9D8B030D-6E8A-4147-A177-3AD203B41FA5}">
                      <a16:colId xmlns:a16="http://schemas.microsoft.com/office/drawing/2014/main" val="3317313329"/>
                    </a:ext>
                  </a:extLst>
                </a:gridCol>
                <a:gridCol w="2162908">
                  <a:extLst>
                    <a:ext uri="{9D8B030D-6E8A-4147-A177-3AD203B41FA5}">
                      <a16:colId xmlns:a16="http://schemas.microsoft.com/office/drawing/2014/main" val="184584718"/>
                    </a:ext>
                  </a:extLst>
                </a:gridCol>
              </a:tblGrid>
              <a:tr h="479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/>
                        <a:t>Muuttujat (epävarmuudet)</a:t>
                      </a:r>
                    </a:p>
                  </a:txBody>
                  <a:tcPr marL="72000" marR="72000" marT="36000" marB="3600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/>
                        <a:t>Kehitysvaihtoehto A</a:t>
                      </a:r>
                    </a:p>
                  </a:txBody>
                  <a:tcPr marL="72000" marR="72000" marT="36000" marB="3600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/>
                        <a:t>Kehitysvaihtoehto B</a:t>
                      </a:r>
                    </a:p>
                  </a:txBody>
                  <a:tcPr marL="72000" marR="72000" marT="36000" marB="3600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/>
                        <a:t>Kehitysvaihtoehto C</a:t>
                      </a:r>
                    </a:p>
                  </a:txBody>
                  <a:tcPr marL="72000" marR="72000" marT="36000" marB="36000" anchor="ctr"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209068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endParaRPr lang="fi-FI" sz="1400" b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074741231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endParaRPr lang="fi-FI" sz="1400" b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661770733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endParaRPr lang="fi-FI" sz="1400" b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782233690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62543615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endParaRPr lang="fi-FI" sz="1400" b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263939705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4022917694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endParaRPr lang="fi-FI" sz="1400" b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72688038"/>
                  </a:ext>
                </a:extLst>
              </a:tr>
              <a:tr h="615552">
                <a:tc>
                  <a:txBody>
                    <a:bodyPr/>
                    <a:lstStyle/>
                    <a:p>
                      <a:endParaRPr lang="fi-FI" sz="1400" b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311644958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7D0AFE39-06D6-44FA-887B-FD251473C93E}"/>
              </a:ext>
            </a:extLst>
          </p:cNvPr>
          <p:cNvSpPr txBox="1"/>
          <p:nvPr/>
        </p:nvSpPr>
        <p:spPr>
          <a:xfrm>
            <a:off x="677334" y="160866"/>
            <a:ext cx="23509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Tulevaisuustaulukko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06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B327B-A6F1-A098-6F25-114AB0203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A0498A2B-852D-E6BB-F9B0-1635C5C9D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59265"/>
              </p:ext>
            </p:extLst>
          </p:nvPr>
        </p:nvGraphicFramePr>
        <p:xfrm>
          <a:off x="778933" y="656575"/>
          <a:ext cx="6228536" cy="5401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5629">
                  <a:extLst>
                    <a:ext uri="{9D8B030D-6E8A-4147-A177-3AD203B41FA5}">
                      <a16:colId xmlns:a16="http://schemas.microsoft.com/office/drawing/2014/main" val="2218264246"/>
                    </a:ext>
                  </a:extLst>
                </a:gridCol>
                <a:gridCol w="2162907">
                  <a:extLst>
                    <a:ext uri="{9D8B030D-6E8A-4147-A177-3AD203B41FA5}">
                      <a16:colId xmlns:a16="http://schemas.microsoft.com/office/drawing/2014/main" val="880066803"/>
                    </a:ext>
                  </a:extLst>
                </a:gridCol>
              </a:tblGrid>
              <a:tr h="503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/>
                        <a:t>Muuttujat (epävarmuudet)</a:t>
                      </a:r>
                    </a:p>
                  </a:txBody>
                  <a:tcPr marL="72000" marR="72000" marT="36000" marB="3600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/>
                        <a:t>Valittu kehitysvaihtoehto</a:t>
                      </a:r>
                    </a:p>
                  </a:txBody>
                  <a:tcPr marL="72000" marR="72000" marT="36000" marB="36000" anchor="ctr"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209068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074741231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661770733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782233690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62543615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263939705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4022917694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72688038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311644958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14FBF066-567E-D973-259F-7707D4197511}"/>
              </a:ext>
            </a:extLst>
          </p:cNvPr>
          <p:cNvSpPr txBox="1"/>
          <p:nvPr/>
        </p:nvSpPr>
        <p:spPr>
          <a:xfrm>
            <a:off x="7192109" y="656575"/>
            <a:ext cx="4844562" cy="540132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Skenaarion kuvaus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Aloita tästä… Käsittele kuvauksessa jokainen taulukon muuttuja ja siihen liittyvä kehityskulku. Voit tarvittaessa ottaa mukaan myös relevantteja </a:t>
            </a: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megatrendejä</a:t>
            </a: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ja </a:t>
            </a: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/>
              </a:rPr>
              <a:t>heikkoja signaaleja</a:t>
            </a: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1"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DDC92C0-62A4-E91B-9BDC-C9B210AAD4BB}"/>
              </a:ext>
            </a:extLst>
          </p:cNvPr>
          <p:cNvSpPr txBox="1"/>
          <p:nvPr/>
        </p:nvSpPr>
        <p:spPr>
          <a:xfrm>
            <a:off x="703711" y="134489"/>
            <a:ext cx="201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Skenaario 1: </a:t>
            </a:r>
            <a:r>
              <a:rPr lang="fi-FI" b="1">
                <a:latin typeface="Aptos" panose="02110004020202020204"/>
              </a:rPr>
              <a:t>N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imi</a:t>
            </a:r>
          </a:p>
        </p:txBody>
      </p:sp>
    </p:spTree>
    <p:extLst>
      <p:ext uri="{BB962C8B-B14F-4D97-AF65-F5344CB8AC3E}">
        <p14:creationId xmlns:p14="http://schemas.microsoft.com/office/powerpoint/2010/main" val="376450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34B05-3C30-9220-1A72-A8A7CABD0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CBC86534-AEC0-D13A-3B5D-406EC576C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70783"/>
              </p:ext>
            </p:extLst>
          </p:nvPr>
        </p:nvGraphicFramePr>
        <p:xfrm>
          <a:off x="778933" y="656575"/>
          <a:ext cx="6228536" cy="5401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5629">
                  <a:extLst>
                    <a:ext uri="{9D8B030D-6E8A-4147-A177-3AD203B41FA5}">
                      <a16:colId xmlns:a16="http://schemas.microsoft.com/office/drawing/2014/main" val="2218264246"/>
                    </a:ext>
                  </a:extLst>
                </a:gridCol>
                <a:gridCol w="2162907">
                  <a:extLst>
                    <a:ext uri="{9D8B030D-6E8A-4147-A177-3AD203B41FA5}">
                      <a16:colId xmlns:a16="http://schemas.microsoft.com/office/drawing/2014/main" val="880066803"/>
                    </a:ext>
                  </a:extLst>
                </a:gridCol>
              </a:tblGrid>
              <a:tr h="503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/>
                        <a:t>Muuttujat (epävarmuudet)</a:t>
                      </a:r>
                    </a:p>
                  </a:txBody>
                  <a:tcPr marL="72000" marR="72000" marT="36000" marB="3600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/>
                        <a:t>Valittu kehitysvaihtoehto</a:t>
                      </a:r>
                    </a:p>
                  </a:txBody>
                  <a:tcPr marL="72000" marR="72000" marT="36000" marB="36000" anchor="ctr"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209068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074741231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661770733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782233690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62543615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263939705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4022917694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72688038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311644958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02FAC151-D850-200D-A8A1-F43AAA1E3D73}"/>
              </a:ext>
            </a:extLst>
          </p:cNvPr>
          <p:cNvSpPr txBox="1"/>
          <p:nvPr/>
        </p:nvSpPr>
        <p:spPr>
          <a:xfrm>
            <a:off x="7192109" y="656575"/>
            <a:ext cx="4844562" cy="540132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Skenaarion kuvaus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Aloita tästä… Käsittele kuvauksessa jokainen taulukon muuttuja ja siihen liittyvä kehityskulku. Voit tarvittaessa ottaa mukaan myös relevantteja </a:t>
            </a: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megatrendejä</a:t>
            </a: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ja </a:t>
            </a: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/>
              </a:rPr>
              <a:t>heikkoja signaaleja</a:t>
            </a: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1"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09BAC07-B608-F3D5-6A07-44CBFEAE0711}"/>
              </a:ext>
            </a:extLst>
          </p:cNvPr>
          <p:cNvSpPr txBox="1"/>
          <p:nvPr/>
        </p:nvSpPr>
        <p:spPr>
          <a:xfrm>
            <a:off x="703711" y="134489"/>
            <a:ext cx="201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Skenaario 2: </a:t>
            </a:r>
            <a:r>
              <a:rPr lang="fi-FI" b="1">
                <a:latin typeface="Aptos" panose="02110004020202020204"/>
              </a:rPr>
              <a:t>N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imi</a:t>
            </a:r>
          </a:p>
        </p:txBody>
      </p:sp>
    </p:spTree>
    <p:extLst>
      <p:ext uri="{BB962C8B-B14F-4D97-AF65-F5344CB8AC3E}">
        <p14:creationId xmlns:p14="http://schemas.microsoft.com/office/powerpoint/2010/main" val="103554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1BFE5-52F4-B654-7747-398C7B486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D24E0781-2B63-7CC5-6DEE-D0F209F55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31827"/>
              </p:ext>
            </p:extLst>
          </p:nvPr>
        </p:nvGraphicFramePr>
        <p:xfrm>
          <a:off x="778933" y="656575"/>
          <a:ext cx="6228536" cy="5401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5629">
                  <a:extLst>
                    <a:ext uri="{9D8B030D-6E8A-4147-A177-3AD203B41FA5}">
                      <a16:colId xmlns:a16="http://schemas.microsoft.com/office/drawing/2014/main" val="2218264246"/>
                    </a:ext>
                  </a:extLst>
                </a:gridCol>
                <a:gridCol w="2162907">
                  <a:extLst>
                    <a:ext uri="{9D8B030D-6E8A-4147-A177-3AD203B41FA5}">
                      <a16:colId xmlns:a16="http://schemas.microsoft.com/office/drawing/2014/main" val="880066803"/>
                    </a:ext>
                  </a:extLst>
                </a:gridCol>
              </a:tblGrid>
              <a:tr h="503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/>
                        <a:t>Muuttujat (epävarmuudet)</a:t>
                      </a:r>
                    </a:p>
                  </a:txBody>
                  <a:tcPr marL="72000" marR="72000" marT="36000" marB="3600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i="1"/>
                        <a:t>Valittu kehitysvaihtoehto</a:t>
                      </a:r>
                    </a:p>
                  </a:txBody>
                  <a:tcPr marL="72000" marR="72000" marT="36000" marB="36000" anchor="ctr"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209068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074741231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661770733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782233690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62543615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263939705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4022917694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72688038"/>
                  </a:ext>
                </a:extLst>
              </a:tr>
              <a:tr h="612281">
                <a:tc>
                  <a:txBody>
                    <a:bodyPr/>
                    <a:lstStyle/>
                    <a:p>
                      <a:endParaRPr lang="fi-FI" sz="1400" b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b="0"/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311644958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64140B38-648A-CDFB-790B-EFC640A47740}"/>
              </a:ext>
            </a:extLst>
          </p:cNvPr>
          <p:cNvSpPr txBox="1"/>
          <p:nvPr/>
        </p:nvSpPr>
        <p:spPr>
          <a:xfrm>
            <a:off x="7192109" y="656575"/>
            <a:ext cx="4844562" cy="540132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Skenaarion kuvaus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Aloita tästä… Käsittele kuvauksessa jokainen taulukon muuttuja ja siihen liittyvä kehityskulku. Voit tarvittaessa ottaa mukaan myös relevantteja </a:t>
            </a: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megatrendejä</a:t>
            </a: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ja </a:t>
            </a: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/>
              </a:rPr>
              <a:t>heikkoja signaaleja</a:t>
            </a:r>
            <a:r>
              <a:rPr kumimoji="0" lang="fi-FI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1"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A3E790F-6E12-7F20-A66D-6E2A4C9911F6}"/>
              </a:ext>
            </a:extLst>
          </p:cNvPr>
          <p:cNvSpPr txBox="1"/>
          <p:nvPr/>
        </p:nvSpPr>
        <p:spPr>
          <a:xfrm>
            <a:off x="703711" y="134489"/>
            <a:ext cx="201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Skenaario 3: </a:t>
            </a:r>
            <a:r>
              <a:rPr lang="fi-FI" b="1">
                <a:latin typeface="Aptos" panose="02110004020202020204"/>
              </a:rPr>
              <a:t>N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imi</a:t>
            </a:r>
          </a:p>
        </p:txBody>
      </p:sp>
    </p:spTree>
    <p:extLst>
      <p:ext uri="{BB962C8B-B14F-4D97-AF65-F5344CB8AC3E}">
        <p14:creationId xmlns:p14="http://schemas.microsoft.com/office/powerpoint/2010/main" val="26010347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c301d38-12cc-4e48-ac43-bc3e3430e103">
      <Terms xmlns="http://schemas.microsoft.com/office/infopath/2007/PartnerControls"/>
    </lcf76f155ced4ddcb4097134ff3c332f>
    <TaxCatchAll xmlns="4f60e5fd-0e47-40d0-970f-82b9f737f7dc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C9374A001EA94185411B611B8FC3D3" ma:contentTypeVersion="14" ma:contentTypeDescription="Create a new document." ma:contentTypeScope="" ma:versionID="a80e99b5395a7dee184d60f7fb10aec4">
  <xsd:schema xmlns:xsd="http://www.w3.org/2001/XMLSchema" xmlns:xs="http://www.w3.org/2001/XMLSchema" xmlns:p="http://schemas.microsoft.com/office/2006/metadata/properties" xmlns:ns1="http://schemas.microsoft.com/sharepoint/v3" xmlns:ns2="bc301d38-12cc-4e48-ac43-bc3e3430e103" xmlns:ns3="4f60e5fd-0e47-40d0-970f-82b9f737f7dc" targetNamespace="http://schemas.microsoft.com/office/2006/metadata/properties" ma:root="true" ma:fieldsID="a944672ec7a68d70cf5cc06ec6c6a028" ns1:_="" ns2:_="" ns3:_="">
    <xsd:import namespace="http://schemas.microsoft.com/sharepoint/v3"/>
    <xsd:import namespace="bc301d38-12cc-4e48-ac43-bc3e3430e103"/>
    <xsd:import namespace="4f60e5fd-0e47-40d0-970f-82b9f737f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01d38-12cc-4e48-ac43-bc3e3430e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ef07030-0f6a-43b1-b2b9-3b252e59d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0e5fd-0e47-40d0-970f-82b9f737f7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34e814-fbec-4e0b-92b6-04a487c36c7d}" ma:internalName="TaxCatchAll" ma:showField="CatchAllData" ma:web="4f60e5fd-0e47-40d0-970f-82b9f737f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10E64C-4103-4551-8330-1FA5D11675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BDD09C-9B2D-4682-AC3B-856580826DDE}">
  <ds:schemaRefs>
    <ds:schemaRef ds:uri="4f60e5fd-0e47-40d0-970f-82b9f737f7dc"/>
    <ds:schemaRef ds:uri="bc301d38-12cc-4e48-ac43-bc3e3430e10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AB6BF-9FA0-4A0E-84D3-D6845658FB4D}"/>
</file>

<file path=docMetadata/LabelInfo.xml><?xml version="1.0" encoding="utf-8"?>
<clbl:labelList xmlns:clbl="http://schemas.microsoft.com/office/2020/mipLabelMetadata">
  <clbl:label id="{0dc41d9b-b010-4340-bce3-e554a9fc2bef}" enabled="1" method="Privileged" siteId="{fa6944af-cc7c-4cd8-9154-c0113279891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Widescreen</PresentationFormat>
  <Slides>9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1_Office-teema</vt:lpstr>
      <vt:lpstr>Skenaariotyöpaja</vt:lpstr>
      <vt:lpstr>Erilaisia tulevaisuusvaihtoehtoja</vt:lpstr>
      <vt:lpstr>Tulevaisuustaulukko ja skenaariot</vt:lpstr>
      <vt:lpstr>PowerPoint Presentation</vt:lpstr>
      <vt:lpstr>Tulevaisuustaulukon ja skenaarioiden laatiminen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Mika Boedeker (TAMK)</dc:creator>
  <cp:revision>1</cp:revision>
  <dcterms:created xsi:type="dcterms:W3CDTF">2025-11-06T05:50:04Z</dcterms:created>
  <dcterms:modified xsi:type="dcterms:W3CDTF">2025-11-10T09:32:07Z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0x0101002DC9374A001EA94185411B611B8FC3D3</vt:lpwstr>
  </property>
  <property fmtid="{D5CDD505-2E9C-101B-9397-08002B2CF9AE}" pid="3" name="MediaServiceImageTags">
    <vt:lpwstr/>
  </property>
</Properties>
</file>