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887" r:id="rId3"/>
    <p:sldId id="888" r:id="rId4"/>
    <p:sldId id="849" r:id="rId5"/>
    <p:sldId id="889" r:id="rId6"/>
    <p:sldId id="890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FF03-DFBF-169A-E039-FCBB6DA6D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62C2E-1230-91E1-4368-C9DA1C18E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AAB33-E6E6-C82A-5F32-F05A5E4E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4200A-7F82-B0E9-BF32-2A6BE50E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3FA8-9265-54F1-4CAE-AAB2CEE7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696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E8F2-3899-CE00-C59D-4391F3B9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C23D4-3D49-80F1-BC61-1E56C24D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E5EA9-ECD4-1A13-957A-49124E4B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C55C2-9D4E-C678-BD18-5711DD48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0973C-DD0B-6DD8-B681-15054FB8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32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EC350-CBD4-683C-535D-06746B53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1BE55-B43B-5FDC-D4B8-FCFB50CFE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C228-80AB-4FDF-BBA6-6E9FB7C4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10143-2C6C-867A-5E80-D3ECEB5E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0F3CC-2D7E-1FB4-8A84-741B4741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603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1A627B-3531-FF40-9DE2-9148B4588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943" y="2834029"/>
            <a:ext cx="5902113" cy="11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2C467FE-FEE5-86EA-14E7-B04EBF78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6C63E3C-D18E-4DF1-F170-2A3AA2128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E31B90C-21D5-83EE-0C2D-5039986D7A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10" name="Kuva 9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A1E5FD1C-021F-115E-93FE-F817EA1AAF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09EC3BF-9C64-4D87-5084-272D093404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2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1A3050-0527-DB6F-F2BA-EB5DD6A24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6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k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DDFA665-3EAD-E259-6D2A-0F2CFC025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5573" y="1819949"/>
            <a:ext cx="2124890" cy="42814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09503E-B7E3-F3C3-4947-87D407B4C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41564" y="1634516"/>
            <a:ext cx="2108873" cy="79901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B0B6BC5-EF00-C852-6DEC-9CAD3E381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7870" y="1713301"/>
            <a:ext cx="2687952" cy="641443"/>
          </a:xfrm>
          <a:prstGeom prst="rect">
            <a:avLst/>
          </a:prstGeom>
        </p:spPr>
      </p:pic>
      <p:pic>
        <p:nvPicPr>
          <p:cNvPr id="9" name="Kuva 8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49A5FBED-327C-BD18-0CBA-17C4F4376C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34610" y="-2512428"/>
            <a:ext cx="2590800" cy="914400"/>
          </a:xfrm>
          <a:prstGeom prst="rect">
            <a:avLst/>
          </a:prstGeom>
        </p:spPr>
      </p:pic>
      <p:pic>
        <p:nvPicPr>
          <p:cNvPr id="11" name="Kuva 10" descr="Kuva, joka sisältää kohteen Grafiikka, Fontti, graafinen suunnittelu, teksti&#10;&#10;Kuvaus luotu automaattisesti">
            <a:extLst>
              <a:ext uri="{FF2B5EF4-FFF2-40B4-BE49-F238E27FC236}">
                <a16:creationId xmlns:a16="http://schemas.microsoft.com/office/drawing/2014/main" id="{A88439FC-2BBC-8A36-70BA-6B17F1685C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12000" y="5017963"/>
            <a:ext cx="1368000" cy="1368000"/>
          </a:xfrm>
          <a:prstGeom prst="rect">
            <a:avLst/>
          </a:prstGeom>
        </p:spPr>
      </p:pic>
      <p:pic>
        <p:nvPicPr>
          <p:cNvPr id="13" name="Kuva 12" descr="Kuva, joka sisältää kohteen Grafiikka, ympyrä, Fontti, logo&#10;&#10;Kuvaus luotu automaattisesti">
            <a:extLst>
              <a:ext uri="{FF2B5EF4-FFF2-40B4-BE49-F238E27FC236}">
                <a16:creationId xmlns:a16="http://schemas.microsoft.com/office/drawing/2014/main" id="{F7D6FFF2-A063-3E9D-E621-412ADA85C4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6610" y="3205047"/>
            <a:ext cx="1718780" cy="972000"/>
          </a:xfrm>
          <a:prstGeom prst="rect">
            <a:avLst/>
          </a:prstGeom>
        </p:spPr>
      </p:pic>
      <p:pic>
        <p:nvPicPr>
          <p:cNvPr id="15" name="Kuva 14" descr="Kuva, joka sisältää kohteen Värikkyys, Grafiikka, graafinen suunnittelu, kuvakaappaus&#10;&#10;Kuvaus luotu automaattisesti">
            <a:extLst>
              <a:ext uri="{FF2B5EF4-FFF2-40B4-BE49-F238E27FC236}">
                <a16:creationId xmlns:a16="http://schemas.microsoft.com/office/drawing/2014/main" id="{B818EE4F-4831-40B4-81F1-985BD6A3C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70188" y="3098521"/>
            <a:ext cx="1355661" cy="1311930"/>
          </a:xfrm>
          <a:prstGeom prst="rect">
            <a:avLst/>
          </a:prstGeom>
        </p:spPr>
      </p:pic>
      <p:pic>
        <p:nvPicPr>
          <p:cNvPr id="17" name="Kuva 16" descr="Kuva, joka sisältää kohteen Grafiikka, ympyrä, Fontti, graafinen suunnittelu&#10;&#10;Kuvaus luotu automaattisesti">
            <a:extLst>
              <a:ext uri="{FF2B5EF4-FFF2-40B4-BE49-F238E27FC236}">
                <a16:creationId xmlns:a16="http://schemas.microsoft.com/office/drawing/2014/main" id="{C23E810B-F628-7F6B-56E8-2BC9EA48C6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89828" y="4977536"/>
            <a:ext cx="1764037" cy="1500854"/>
          </a:xfrm>
          <a:prstGeom prst="rect">
            <a:avLst/>
          </a:prstGeom>
        </p:spPr>
      </p:pic>
      <p:pic>
        <p:nvPicPr>
          <p:cNvPr id="19" name="Kuva 18" descr="Kuva, joka sisältää kohteen Grafiikka, Fontti, logo, kuvakaappaus&#10;&#10;Kuvaus luotu automaattisesti">
            <a:extLst>
              <a:ext uri="{FF2B5EF4-FFF2-40B4-BE49-F238E27FC236}">
                <a16:creationId xmlns:a16="http://schemas.microsoft.com/office/drawing/2014/main" id="{79D87A13-9DB0-BB18-F366-4AD3BF01A5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36552" y="3167796"/>
            <a:ext cx="1270588" cy="1152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200FE08-0E65-3E09-A28B-2546FC73E1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437438" y="5293287"/>
            <a:ext cx="2621159" cy="869351"/>
          </a:xfrm>
          <a:prstGeom prst="rect">
            <a:avLst/>
          </a:prstGeom>
        </p:spPr>
      </p:pic>
      <p:sp>
        <p:nvSpPr>
          <p:cNvPr id="22" name="Otsikon paikkamerkki 1">
            <a:extLst>
              <a:ext uri="{FF2B5EF4-FFF2-40B4-BE49-F238E27FC236}">
                <a16:creationId xmlns:a16="http://schemas.microsoft.com/office/drawing/2014/main" id="{B65E7558-4F1B-9AE5-8553-E208A933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9"/>
            <a:ext cx="10515600" cy="6811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3200"/>
            </a:lvl1pPr>
          </a:lstStyle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40765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18925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2B4263E-CBAB-78D1-B81D-B360D80C6C42}"/>
              </a:ext>
            </a:extLst>
          </p:cNvPr>
          <p:cNvSpPr>
            <a:spLocks/>
          </p:cNvSpPr>
          <p:nvPr userDrawn="1"/>
        </p:nvSpPr>
        <p:spPr>
          <a:xfrm>
            <a:off x="0" y="2540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582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05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- Otsikko ja sisält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F144D71-3271-1FEE-15A9-F0106D56365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18382"/>
          <a:stretch/>
        </p:blipFill>
        <p:spPr>
          <a:xfrm>
            <a:off x="1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2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6C4DD7F-155F-7997-0E94-21369408D745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r="31242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4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4AAE-DDA5-E825-871C-85CEBF7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C072F-1BEE-7562-FF96-83EC70A90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836AF-9036-0B87-AF5F-E8EEEAA59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87A4-1D4A-4173-ABA9-9790E220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CA58-02EA-0F53-48E7-17D6AB1F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503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F1AE8F2A-F293-099F-9ECB-E696584B369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t="13333" r="31242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4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636D2C5-F6B8-58ED-B9E0-50EA67ACC7C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t="7778" r="20986" b="5556"/>
          <a:stretch/>
        </p:blipFill>
        <p:spPr>
          <a:xfrm>
            <a:off x="0" y="1270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03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5AECA219-C8C0-AAE3-1D43-98B4D5A15323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r="20986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01E0A7A-44F2-C075-9026-B7E7D3FC1287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27432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04B261E-C14B-0CCA-3EA0-6C863EEB4D0D}"/>
              </a:ext>
            </a:extLst>
          </p:cNvPr>
          <p:cNvSpPr>
            <a:spLocks/>
          </p:cNvSpPr>
          <p:nvPr userDrawn="1"/>
        </p:nvSpPr>
        <p:spPr>
          <a:xfrm>
            <a:off x="4271211" y="2743200"/>
            <a:ext cx="7920789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3429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3190838"/>
            <a:ext cx="60960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r="3097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7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8F38D7B-02A0-1D66-0402-3FB8574757F3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59436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t="13333" r="30975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53169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10462846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10462846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3544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4324472-52B4-16EB-759F-48DB35D3B2A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52" y="703730"/>
            <a:ext cx="6319285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752" y="2837330"/>
            <a:ext cx="6319284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C69A238-A39D-2F29-C29B-1C730003B9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1759" y="0"/>
            <a:ext cx="4460241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72221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17" y="685800"/>
            <a:ext cx="6234545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7018" y="2819400"/>
            <a:ext cx="6234545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44602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14238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68580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7600" y="281940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62636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7503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BAE1-ECC2-5261-8646-1CEA243C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05B92-5992-4EC4-90FC-1686C5810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355BA-CF18-D4E6-1A3E-17AD2B30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70C6F-EDF8-AEF8-A06A-2724FFB1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731D-25FF-0A7D-1224-61018712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045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95720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29" t="16739" b="21226"/>
          <a:stretch/>
        </p:blipFill>
        <p:spPr>
          <a:xfrm>
            <a:off x="1" y="0"/>
            <a:ext cx="12191999" cy="589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754380"/>
            <a:ext cx="6096000" cy="447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373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506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66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7" b="21803"/>
          <a:stretch/>
        </p:blipFill>
        <p:spPr>
          <a:xfrm flipH="1">
            <a:off x="0" y="0"/>
            <a:ext cx="12191999" cy="590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876300"/>
            <a:ext cx="6096000" cy="422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246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379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4529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C870E2BD-6052-740B-8FEE-3DE7CDB497EB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28F5F08-B475-F1CD-411C-74C41FEFA8EF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3542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42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7CBF7B2A-BAFF-7873-EE58-9475CBC8950E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58427" y="5553846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812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48071" y="339031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5837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3798FB-DE23-14D8-058F-6FBFE990461A}"/>
              </a:ext>
            </a:extLst>
          </p:cNvPr>
          <p:cNvSpPr/>
          <p:nvPr userDrawn="1"/>
        </p:nvSpPr>
        <p:spPr>
          <a:xfrm>
            <a:off x="0" y="0"/>
            <a:ext cx="9826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0E5C-EB0E-EADE-E623-40389A52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20714"/>
            <a:ext cx="982662" cy="561657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DFC642B-7511-250F-6B8B-EA11003D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3442" y="1159677"/>
            <a:ext cx="9125895" cy="411173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fi-FI" noProof="0"/>
              <a:t>Lisää otsikko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AC2D0-94FC-86FC-1CC6-87C74AAF4EC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083443" y="1731172"/>
            <a:ext cx="9125895" cy="45061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00"/>
            </a:lvl1pPr>
            <a:lvl2pPr indent="-164592">
              <a:defRPr/>
            </a:lvl2pPr>
            <a:lvl3pPr indent="-164592">
              <a:defRPr/>
            </a:lvl3pPr>
            <a:lvl4pPr indent="-164592">
              <a:defRPr/>
            </a:lvl4pPr>
            <a:lvl5pPr indent="-164592">
              <a:defRPr/>
            </a:lvl5pPr>
          </a:lstStyle>
          <a:p>
            <a:pPr lvl="0"/>
            <a:r>
              <a:rPr lang="fi-FI" noProof="0"/>
              <a:t>Lisää tekstiä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13674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55C3B1-1290-994F-8F96-6BD9C060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B68357-60E2-20B1-49B6-5651402D3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39726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C8266D3E-AC56-2BAF-56F4-AF9FCD6C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320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744E-B252-6D37-BEE8-62D8037F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478D5-72DB-4774-796A-0D510F4EE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55E29-627B-E561-212B-C83F82761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D696E-E6EF-F4DD-4455-32E8D903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1D3C2-0A84-36D7-5D2A-5E3F0DFE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44605-5F0D-721D-9EB8-0EC98C9C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165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393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3A23-4E1C-A200-A5DC-AFE8E46D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5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986C-C4BD-54E0-E8CF-4F3A22B0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E1845-5E2E-7B88-2E5B-596D5E240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87B8D-C5A0-375D-B8B1-929B4CD4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8C2BD-3EC3-0AFA-4A8B-30AA9CCEB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86DB4-D371-B160-C76F-05FBD6BAE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AE11A-BA02-B7AF-F330-93EF54DA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7577F3-AA82-E60C-131D-F0790F49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546959-035C-1D28-32D0-07312AF1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79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DF9E-3D72-20C9-680F-A66E61C9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4780B-B07E-BB1F-B997-32C4023E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324CF-94AF-9F0C-F77A-D7B1C0C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CDECD-1A16-BCAA-6CE9-8FE09F3E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976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6D551-BAD0-1C28-EA21-A05C5FF8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538D6-5DAE-94F6-8CCF-2F0E43BF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C466A-9D3D-A561-DA1B-BA20A523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24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4AB5-3246-2444-208B-22E6736F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DB6A3-F59F-8660-CEFA-1902AF3D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D6888-47C8-5F48-597B-35F75F54D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7073B-0355-D575-C568-4F8B0A09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C2DD3-97DD-79AF-881E-032C247A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AAB63-FA7B-D46C-F9F8-AF29D804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209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33E75-8EE4-F457-F620-D0E6D9CF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C7B84-DF06-C5C6-CE69-6742624C5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E4BD-A703-FC9E-BD00-95F6C8175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E8424-2A9E-DD5F-0A25-A92CF055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88C5F-B9BC-E97D-47B6-E7E00D9F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3AE91-6802-D1E0-733A-A5009504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259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6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E6DAB-673A-709D-7614-4DC29690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D693D-9DE8-473D-CCEF-567905AF3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4D046-DE17-6D38-2D09-7775A7708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F19C41-34E9-4144-8214-F744C8BD0A16}" type="datetimeFigureOut">
              <a:rPr lang="fi-FI" smtClean="0"/>
              <a:t>9.10.2025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6155E-F435-687C-24DF-C213E2AD0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A4D4-C402-B8EE-4665-E23D55FB3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9CDAE2-8DC3-4617-ABE1-F1CF080CBD4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5D101-00F4-CE93-77F0-A27219FE09E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9717088" y="63500"/>
            <a:ext cx="2443162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1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 Luottamuksellinen - Confidential (3Y)</a:t>
            </a:r>
          </a:p>
        </p:txBody>
      </p:sp>
    </p:spTree>
    <p:extLst>
      <p:ext uri="{BB962C8B-B14F-4D97-AF65-F5344CB8AC3E}">
        <p14:creationId xmlns:p14="http://schemas.microsoft.com/office/powerpoint/2010/main" val="536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CB0880-C466-FC4E-BF6D-7EF4AB52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fi-FI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DE3EC8-53E8-CC40-8CEF-19E40790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1047"/>
            <a:ext cx="10515600" cy="36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</a:t>
            </a:r>
            <a:r>
              <a:rPr lang="fi-FI" noProof="0"/>
              <a:t>perustyylejä</a:t>
            </a:r>
            <a:r>
              <a:rPr lang="fi-FI"/>
              <a:t>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AA897A5-4A20-BD48-BFCC-A679C592E53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7457353" y="392112"/>
            <a:ext cx="4323708" cy="61767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003904F6-006A-9F4B-0A32-A488975C06F7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AB5F434-C157-7158-26C9-E81141C810AF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6" name="Kuva 5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35D7082C-CA59-26EA-3DFA-0FE55437C83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3E584F3-53EB-AA40-8BC2-8BB7D69B2EF9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BB545D-C6C3-0818-C2D7-77B04367709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9717088" y="63500"/>
            <a:ext cx="2443162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1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 Luottamuksellinen - Confidential (3Y)</a:t>
            </a:r>
          </a:p>
        </p:txBody>
      </p:sp>
    </p:spTree>
    <p:extLst>
      <p:ext uri="{BB962C8B-B14F-4D97-AF65-F5344CB8AC3E}">
        <p14:creationId xmlns:p14="http://schemas.microsoft.com/office/powerpoint/2010/main" val="26638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Arial Black" panose="020B0A040201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tabLst/>
        <a:defRPr sz="20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1435903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7C3A-326C-5824-B41D-6A3D78842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F449F7E-0C6A-40E6-ADA8-FDC884D3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Instructions</a:t>
            </a:r>
            <a:r>
              <a:rPr lang="fi-FI"/>
              <a:t>, </a:t>
            </a:r>
            <a:r>
              <a:rPr lang="fi-FI" err="1"/>
              <a:t>phase</a:t>
            </a:r>
            <a:r>
              <a:rPr lang="fi-FI"/>
              <a:t> 1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5C58098-8A93-29E5-8584-30771533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err="1"/>
              <a:t>Phase</a:t>
            </a:r>
            <a:r>
              <a:rPr lang="fi-FI" sz="2400"/>
              <a:t> 1 – 20 min + </a:t>
            </a:r>
            <a:r>
              <a:rPr lang="fi-FI" sz="2400" err="1"/>
              <a:t>joint</a:t>
            </a:r>
            <a:r>
              <a:rPr lang="fi-FI" sz="2400"/>
              <a:t> </a:t>
            </a:r>
            <a:r>
              <a:rPr lang="fi-FI" sz="2400" err="1"/>
              <a:t>discussion</a:t>
            </a:r>
            <a:r>
              <a:rPr lang="fi-FI" sz="2400"/>
              <a:t> in </a:t>
            </a:r>
            <a:r>
              <a:rPr lang="fi-FI" sz="2400" err="1"/>
              <a:t>the</a:t>
            </a:r>
            <a:r>
              <a:rPr lang="fi-FI" sz="2400"/>
              <a:t> main session:</a:t>
            </a:r>
          </a:p>
          <a:p>
            <a:pPr marL="0" indent="0">
              <a:buNone/>
            </a:pPr>
            <a:endParaRPr lang="fi-FI" sz="2400"/>
          </a:p>
          <a:p>
            <a:pPr marL="800100" lvl="1" indent="-342900">
              <a:buFont typeface="+mj-lt"/>
              <a:buAutoNum type="arabicPeriod"/>
            </a:pPr>
            <a:r>
              <a:rPr lang="fi-FI" sz="2000" err="1"/>
              <a:t>Think</a:t>
            </a:r>
            <a:r>
              <a:rPr lang="fi-FI" sz="2000"/>
              <a:t> </a:t>
            </a:r>
            <a:r>
              <a:rPr lang="fi-FI" sz="2000" err="1"/>
              <a:t>about</a:t>
            </a:r>
            <a:r>
              <a:rPr lang="fi-FI" sz="2000"/>
              <a:t> </a:t>
            </a:r>
            <a:r>
              <a:rPr lang="fi-FI" sz="2000" err="1"/>
              <a:t>you</a:t>
            </a:r>
            <a:r>
              <a:rPr lang="fi-FI" sz="2000"/>
              <a:t> in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work</a:t>
            </a:r>
            <a:r>
              <a:rPr lang="fi-FI" sz="2000"/>
              <a:t> in </a:t>
            </a:r>
            <a:r>
              <a:rPr lang="fi-FI" sz="2000" err="1"/>
              <a:t>year</a:t>
            </a:r>
            <a:r>
              <a:rPr lang="fi-FI" sz="2000"/>
              <a:t> 2035. </a:t>
            </a:r>
            <a:r>
              <a:rPr lang="fi-FI" sz="2000" err="1"/>
              <a:t>Don’t</a:t>
            </a:r>
            <a:r>
              <a:rPr lang="fi-FI" sz="2000"/>
              <a:t> </a:t>
            </a:r>
            <a:r>
              <a:rPr lang="fi-FI" sz="2000" err="1"/>
              <a:t>be</a:t>
            </a:r>
            <a:r>
              <a:rPr lang="fi-FI" sz="2000"/>
              <a:t> </a:t>
            </a:r>
            <a:r>
              <a:rPr lang="fi-FI" sz="2000" err="1"/>
              <a:t>afraid</a:t>
            </a:r>
            <a:r>
              <a:rPr lang="fi-FI" sz="2000"/>
              <a:t> of </a:t>
            </a:r>
            <a:r>
              <a:rPr lang="fi-FI" sz="2000" err="1"/>
              <a:t>wild</a:t>
            </a:r>
            <a:r>
              <a:rPr lang="fi-FI" sz="2000"/>
              <a:t> </a:t>
            </a:r>
            <a:r>
              <a:rPr lang="fi-FI" sz="2000" err="1"/>
              <a:t>ideas</a:t>
            </a:r>
            <a:r>
              <a:rPr lang="fi-FI" sz="2000"/>
              <a:t> – </a:t>
            </a:r>
            <a:r>
              <a:rPr lang="fi-FI" sz="2000" err="1"/>
              <a:t>get</a:t>
            </a:r>
            <a:r>
              <a:rPr lang="fi-FI" sz="2000"/>
              <a:t> </a:t>
            </a:r>
            <a:r>
              <a:rPr lang="fi-FI" sz="2000" err="1"/>
              <a:t>creative</a:t>
            </a:r>
            <a:r>
              <a:rPr lang="fi-FI" sz="2000"/>
              <a:t>! </a:t>
            </a:r>
            <a:r>
              <a:rPr lang="fi-FI" sz="2000" err="1"/>
              <a:t>Combine</a:t>
            </a:r>
            <a:r>
              <a:rPr lang="fi-FI" sz="2000"/>
              <a:t> </a:t>
            </a:r>
            <a:r>
              <a:rPr lang="fi-FI" sz="2000" err="1"/>
              <a:t>bravely</a:t>
            </a:r>
            <a:r>
              <a:rPr lang="fi-FI" sz="2000"/>
              <a:t> </a:t>
            </a:r>
            <a:r>
              <a:rPr lang="fi-FI" sz="2000" err="1"/>
              <a:t>facts</a:t>
            </a:r>
            <a:r>
              <a:rPr lang="fi-FI" sz="2000"/>
              <a:t> and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imagination</a:t>
            </a:r>
            <a:r>
              <a:rPr lang="fi-FI" sz="2000"/>
              <a:t>! </a:t>
            </a:r>
            <a:r>
              <a:rPr lang="fi-FI" sz="2000" err="1"/>
              <a:t>What</a:t>
            </a:r>
            <a:r>
              <a:rPr lang="fi-FI" sz="2000"/>
              <a:t> is </a:t>
            </a:r>
            <a:r>
              <a:rPr lang="fi-FI" sz="2000" err="1"/>
              <a:t>meaningful</a:t>
            </a:r>
            <a:r>
              <a:rPr lang="fi-FI" sz="2000"/>
              <a:t> to </a:t>
            </a:r>
            <a:r>
              <a:rPr lang="fi-FI" sz="2000" err="1"/>
              <a:t>you</a:t>
            </a:r>
            <a:r>
              <a:rPr lang="fi-FI" sz="2000"/>
              <a:t>? </a:t>
            </a:r>
            <a:r>
              <a:rPr lang="fi-FI" sz="2000" err="1"/>
              <a:t>What</a:t>
            </a:r>
            <a:r>
              <a:rPr lang="fi-FI" sz="2000"/>
              <a:t> </a:t>
            </a:r>
            <a:r>
              <a:rPr lang="fi-FI" sz="2000" err="1"/>
              <a:t>creates</a:t>
            </a:r>
            <a:r>
              <a:rPr lang="fi-FI" sz="2000"/>
              <a:t> </a:t>
            </a:r>
            <a:r>
              <a:rPr lang="fi-FI" sz="2000" err="1"/>
              <a:t>meaningfulness</a:t>
            </a:r>
            <a:r>
              <a:rPr lang="fi-FI" sz="2000"/>
              <a:t> in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work</a:t>
            </a:r>
            <a:r>
              <a:rPr lang="fi-FI" sz="2000"/>
              <a:t> and </a:t>
            </a:r>
            <a:r>
              <a:rPr lang="fi-FI" sz="2000" err="1"/>
              <a:t>professional</a:t>
            </a:r>
            <a:r>
              <a:rPr lang="fi-FI" sz="2000"/>
              <a:t> </a:t>
            </a:r>
            <a:r>
              <a:rPr lang="fi-FI" sz="2000" err="1"/>
              <a:t>context</a:t>
            </a:r>
            <a:r>
              <a:rPr lang="fi-FI" sz="2000"/>
              <a:t>?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2000"/>
              <a:t>Complete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sentences</a:t>
            </a:r>
            <a:r>
              <a:rPr lang="fi-FI" sz="2000"/>
              <a:t> on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template</a:t>
            </a:r>
            <a:endParaRPr lang="fi-FI" sz="2000"/>
          </a:p>
          <a:p>
            <a:pPr marL="800100" lvl="1" indent="-342900">
              <a:buFont typeface="+mj-lt"/>
              <a:buAutoNum type="arabicPeriod"/>
            </a:pPr>
            <a:r>
              <a:rPr lang="fi-FI" sz="2000" err="1"/>
              <a:t>Add</a:t>
            </a:r>
            <a:r>
              <a:rPr lang="fi-FI" sz="2000"/>
              <a:t> some </a:t>
            </a:r>
            <a:r>
              <a:rPr lang="fi-FI" sz="2000" err="1"/>
              <a:t>more</a:t>
            </a:r>
            <a:r>
              <a:rPr lang="fi-FI" sz="2000"/>
              <a:t> </a:t>
            </a:r>
            <a:r>
              <a:rPr lang="fi-FI" sz="2000" err="1"/>
              <a:t>thoughts</a:t>
            </a:r>
            <a:r>
              <a:rPr lang="fi-FI" sz="2000"/>
              <a:t> of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own</a:t>
            </a:r>
            <a:r>
              <a:rPr lang="fi-FI" sz="2000"/>
              <a:t> </a:t>
            </a:r>
            <a:r>
              <a:rPr lang="fi-FI" sz="2000" err="1"/>
              <a:t>choice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55652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284C-7D34-EA87-E16F-34EFF328C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F9CBCCA-79C4-183C-39CB-9E55C371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Instructions</a:t>
            </a:r>
            <a:r>
              <a:rPr lang="fi-FI"/>
              <a:t>, </a:t>
            </a:r>
            <a:r>
              <a:rPr lang="fi-FI" err="1"/>
              <a:t>phase</a:t>
            </a:r>
            <a:r>
              <a:rPr lang="fi-FI"/>
              <a:t> 2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D08077B-F769-0E83-B18D-5E35A913B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err="1"/>
              <a:t>Phase</a:t>
            </a:r>
            <a:r>
              <a:rPr lang="fi-FI" sz="2400"/>
              <a:t> 2 – 25 min + </a:t>
            </a:r>
            <a:r>
              <a:rPr lang="fi-FI" sz="2400" err="1"/>
              <a:t>joint</a:t>
            </a:r>
            <a:r>
              <a:rPr lang="fi-FI" sz="2400"/>
              <a:t> </a:t>
            </a:r>
            <a:r>
              <a:rPr lang="fi-FI" sz="2400" err="1"/>
              <a:t>discussion</a:t>
            </a:r>
            <a:r>
              <a:rPr lang="fi-FI" sz="2400"/>
              <a:t> in </a:t>
            </a:r>
            <a:r>
              <a:rPr lang="fi-FI" sz="2400" err="1"/>
              <a:t>the</a:t>
            </a:r>
            <a:r>
              <a:rPr lang="fi-FI" sz="2400"/>
              <a:t> main session:</a:t>
            </a:r>
          </a:p>
          <a:p>
            <a:pPr marL="0" indent="0">
              <a:buNone/>
            </a:pPr>
            <a:endParaRPr lang="fi-FI" sz="2400"/>
          </a:p>
          <a:p>
            <a:pPr marL="800100" lvl="1" indent="-342900">
              <a:buFont typeface="+mj-lt"/>
              <a:buAutoNum type="arabicPeriod"/>
            </a:pPr>
            <a:r>
              <a:rPr lang="fi-FI" sz="2000"/>
              <a:t>Select a person to </a:t>
            </a:r>
            <a:r>
              <a:rPr lang="fi-FI" sz="2000" err="1"/>
              <a:t>whom</a:t>
            </a:r>
            <a:r>
              <a:rPr lang="fi-FI" sz="2000"/>
              <a:t> </a:t>
            </a:r>
            <a:r>
              <a:rPr lang="fi-FI" sz="2000" err="1"/>
              <a:t>you</a:t>
            </a:r>
            <a:r>
              <a:rPr lang="fi-FI" sz="2000"/>
              <a:t> </a:t>
            </a:r>
            <a:r>
              <a:rPr lang="fi-FI" sz="2000" err="1"/>
              <a:t>are</a:t>
            </a:r>
            <a:r>
              <a:rPr lang="fi-FI" sz="2000"/>
              <a:t> </a:t>
            </a:r>
            <a:r>
              <a:rPr lang="fi-FI" sz="2000" err="1"/>
              <a:t>sending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postcard</a:t>
            </a:r>
            <a:r>
              <a:rPr lang="fi-FI" sz="2000"/>
              <a:t> </a:t>
            </a:r>
            <a:r>
              <a:rPr lang="fi-FI" sz="2000" err="1"/>
              <a:t>from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future</a:t>
            </a:r>
            <a:r>
              <a:rPr lang="fi-FI" sz="2000"/>
              <a:t>. For </a:t>
            </a:r>
            <a:r>
              <a:rPr lang="fi-FI" sz="2000" err="1"/>
              <a:t>instance</a:t>
            </a:r>
            <a:r>
              <a:rPr lang="fi-FI" sz="2000"/>
              <a:t>,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colleague</a:t>
            </a:r>
            <a:r>
              <a:rPr lang="fi-FI" sz="2000"/>
              <a:t>, </a:t>
            </a:r>
            <a:r>
              <a:rPr lang="fi-FI" sz="2000" err="1"/>
              <a:t>friend</a:t>
            </a:r>
            <a:r>
              <a:rPr lang="fi-FI" sz="2000"/>
              <a:t> </a:t>
            </a:r>
            <a:r>
              <a:rPr lang="fi-FI" sz="2000" err="1"/>
              <a:t>or</a:t>
            </a:r>
            <a:r>
              <a:rPr lang="fi-FI" sz="2000"/>
              <a:t> </a:t>
            </a:r>
            <a:r>
              <a:rPr lang="fi-FI" sz="2000" err="1"/>
              <a:t>mother</a:t>
            </a:r>
            <a:r>
              <a:rPr lang="fi-FI" sz="2000"/>
              <a:t>, </a:t>
            </a:r>
            <a:r>
              <a:rPr lang="fi-FI" sz="2000" err="1"/>
              <a:t>if</a:t>
            </a:r>
            <a:r>
              <a:rPr lang="fi-FI" sz="2000"/>
              <a:t> </a:t>
            </a:r>
            <a:r>
              <a:rPr lang="fi-FI" sz="2000" err="1"/>
              <a:t>you</a:t>
            </a:r>
            <a:r>
              <a:rPr lang="fi-FI" sz="2000"/>
              <a:t> </a:t>
            </a:r>
            <a:r>
              <a:rPr lang="fi-FI" sz="2000" err="1"/>
              <a:t>like</a:t>
            </a:r>
            <a:r>
              <a:rPr lang="fi-FI" sz="2000"/>
              <a:t>. 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2000"/>
              <a:t>In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message</a:t>
            </a:r>
            <a:r>
              <a:rPr lang="fi-FI" sz="2000"/>
              <a:t> </a:t>
            </a:r>
            <a:r>
              <a:rPr lang="fi-FI" sz="2000" err="1"/>
              <a:t>part</a:t>
            </a:r>
            <a:r>
              <a:rPr lang="fi-FI" sz="2000"/>
              <a:t> of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card</a:t>
            </a:r>
            <a:r>
              <a:rPr lang="fi-FI" sz="2000"/>
              <a:t>, </a:t>
            </a:r>
            <a:r>
              <a:rPr lang="fi-FI" sz="2000" err="1"/>
              <a:t>describe</a:t>
            </a:r>
            <a:r>
              <a:rPr lang="fi-FI" sz="2000"/>
              <a:t>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day</a:t>
            </a:r>
            <a:r>
              <a:rPr lang="fi-FI" sz="2000"/>
              <a:t> at </a:t>
            </a:r>
            <a:r>
              <a:rPr lang="fi-FI" sz="2000" err="1"/>
              <a:t>work</a:t>
            </a:r>
            <a:r>
              <a:rPr lang="fi-FI" sz="2000"/>
              <a:t> </a:t>
            </a:r>
            <a:r>
              <a:rPr lang="fi-FI" sz="2000" err="1"/>
              <a:t>by</a:t>
            </a:r>
            <a:r>
              <a:rPr lang="fi-FI" sz="2000"/>
              <a:t> </a:t>
            </a:r>
            <a:r>
              <a:rPr lang="fi-FI" sz="2000" err="1"/>
              <a:t>using</a:t>
            </a:r>
            <a:r>
              <a:rPr lang="fi-FI" sz="2000"/>
              <a:t>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thoughts</a:t>
            </a:r>
            <a:r>
              <a:rPr lang="fi-FI" sz="2000"/>
              <a:t> </a:t>
            </a:r>
            <a:r>
              <a:rPr lang="fi-FI" sz="2000" err="1"/>
              <a:t>from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phase</a:t>
            </a:r>
            <a:r>
              <a:rPr lang="fi-FI" sz="2000"/>
              <a:t> 1. </a:t>
            </a:r>
            <a:r>
              <a:rPr lang="fi-FI" sz="2000" err="1"/>
              <a:t>Use</a:t>
            </a:r>
            <a:r>
              <a:rPr lang="fi-FI" sz="2000"/>
              <a:t> </a:t>
            </a:r>
            <a:r>
              <a:rPr lang="fi-FI" sz="2000" err="1"/>
              <a:t>full</a:t>
            </a:r>
            <a:r>
              <a:rPr lang="fi-FI" sz="2000"/>
              <a:t> </a:t>
            </a:r>
            <a:r>
              <a:rPr lang="fi-FI" sz="2000" err="1"/>
              <a:t>sentences</a:t>
            </a:r>
            <a:r>
              <a:rPr lang="fi-FI" sz="2000"/>
              <a:t> to </a:t>
            </a:r>
            <a:r>
              <a:rPr lang="fi-FI" sz="2000" err="1"/>
              <a:t>make</a:t>
            </a:r>
            <a:r>
              <a:rPr lang="fi-FI" sz="2000"/>
              <a:t> it a </a:t>
            </a:r>
            <a:r>
              <a:rPr lang="fi-FI" sz="2000" err="1"/>
              <a:t>short</a:t>
            </a:r>
            <a:r>
              <a:rPr lang="fi-FI" sz="2000"/>
              <a:t> </a:t>
            </a:r>
            <a:r>
              <a:rPr lang="fi-FI" sz="2000" err="1"/>
              <a:t>story</a:t>
            </a:r>
            <a:r>
              <a:rPr lang="fi-FI" sz="2000"/>
              <a:t>. </a:t>
            </a:r>
            <a:r>
              <a:rPr lang="fi-FI" sz="2000" err="1"/>
              <a:t>Remember</a:t>
            </a:r>
            <a:r>
              <a:rPr lang="fi-FI" sz="2000"/>
              <a:t> it is </a:t>
            </a:r>
            <a:r>
              <a:rPr lang="fi-FI" sz="2000" err="1"/>
              <a:t>year</a:t>
            </a:r>
            <a:r>
              <a:rPr lang="fi-FI" sz="2000"/>
              <a:t> 2035! 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2000" err="1"/>
              <a:t>Also</a:t>
            </a:r>
            <a:r>
              <a:rPr lang="fi-FI" sz="2000"/>
              <a:t>, </a:t>
            </a:r>
            <a:r>
              <a:rPr lang="fi-FI" sz="2000" err="1"/>
              <a:t>select</a:t>
            </a:r>
            <a:r>
              <a:rPr lang="fi-FI" sz="2000"/>
              <a:t> a cover image (e.g. Pexels.com </a:t>
            </a:r>
            <a:r>
              <a:rPr lang="fi-FI" sz="2000" err="1"/>
              <a:t>or</a:t>
            </a:r>
            <a:r>
              <a:rPr lang="fi-FI" sz="2000"/>
              <a:t> Pixabay.com) to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postcard</a:t>
            </a:r>
            <a:r>
              <a:rPr lang="fi-FI" sz="2000"/>
              <a:t> </a:t>
            </a:r>
            <a:r>
              <a:rPr lang="fi-FI" sz="2000" err="1"/>
              <a:t>that</a:t>
            </a:r>
            <a:r>
              <a:rPr lang="fi-FI" sz="2000"/>
              <a:t> </a:t>
            </a:r>
            <a:r>
              <a:rPr lang="fi-FI" sz="2000" err="1"/>
              <a:t>suits</a:t>
            </a:r>
            <a:r>
              <a:rPr lang="fi-FI" sz="2000"/>
              <a:t> to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content</a:t>
            </a:r>
            <a:r>
              <a:rPr lang="fi-FI" sz="2000"/>
              <a:t> of </a:t>
            </a:r>
            <a:r>
              <a:rPr lang="fi-FI" sz="2000" err="1"/>
              <a:t>your</a:t>
            </a:r>
            <a:r>
              <a:rPr lang="fi-FI" sz="2000"/>
              <a:t> </a:t>
            </a:r>
            <a:r>
              <a:rPr lang="fi-FI" sz="2000" err="1"/>
              <a:t>message</a:t>
            </a:r>
            <a:r>
              <a:rPr lang="fi-FI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30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FF7A-F7FD-AFEE-20BA-AC555E8E1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F23998C-A2AD-8E18-3C23-BCA9CFC028B9}"/>
              </a:ext>
            </a:extLst>
          </p:cNvPr>
          <p:cNvSpPr/>
          <p:nvPr/>
        </p:nvSpPr>
        <p:spPr>
          <a:xfrm>
            <a:off x="587829" y="1284514"/>
            <a:ext cx="11016342" cy="4528457"/>
          </a:xfrm>
          <a:prstGeom prst="wedgeRoundRectCallout">
            <a:avLst>
              <a:gd name="adj1" fmla="val -34074"/>
              <a:gd name="adj2" fmla="val 63404"/>
              <a:gd name="adj3" fmla="val 16667"/>
            </a:avLst>
          </a:prstGeom>
          <a:solidFill>
            <a:srgbClr val="A3D3A4"/>
          </a:solidFill>
          <a:ln w="38100">
            <a:solidFill>
              <a:srgbClr val="394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Type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here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completing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sentences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…and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add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some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sentences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of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your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own</a:t>
            </a:r>
            <a:r>
              <a:rPr kumimoji="0" lang="fi-FI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choice</a:t>
            </a:r>
            <a:endParaRPr kumimoji="0" lang="fi-FI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am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working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as...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am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happy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about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my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because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My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community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and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colleagues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Our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tools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and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devices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Already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my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first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impression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about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workplace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My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boss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Here I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have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chance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to…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best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thing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about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employer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would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definitely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recommend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this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workplace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because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Here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lot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of </a:t>
            </a:r>
            <a:r>
              <a:rPr kumimoji="0" 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emphasis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869CA-5C2C-D360-FA19-EF083F6CA61E}"/>
              </a:ext>
            </a:extLst>
          </p:cNvPr>
          <p:cNvSpPr txBox="1"/>
          <p:nvPr/>
        </p:nvSpPr>
        <p:spPr>
          <a:xfrm>
            <a:off x="587828" y="319092"/>
            <a:ext cx="6357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Phase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Meaningful work in 2035 – what is meaningful to you at work?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866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CF70-4E5F-03D1-122A-A0D0A001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14E05E0-9AA8-E53D-5547-93E0FC32327C}"/>
              </a:ext>
            </a:extLst>
          </p:cNvPr>
          <p:cNvSpPr/>
          <p:nvPr/>
        </p:nvSpPr>
        <p:spPr>
          <a:xfrm>
            <a:off x="587829" y="1284514"/>
            <a:ext cx="11016342" cy="4528457"/>
          </a:xfrm>
          <a:prstGeom prst="wedgeRoundRectCallout">
            <a:avLst>
              <a:gd name="adj1" fmla="val -34074"/>
              <a:gd name="adj2" fmla="val 63404"/>
              <a:gd name="adj3" fmla="val 16667"/>
            </a:avLst>
          </a:prstGeom>
          <a:solidFill>
            <a:schemeClr val="bg1"/>
          </a:solidFill>
          <a:ln w="38100">
            <a:solidFill>
              <a:srgbClr val="A3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EE5B8-3E68-6945-EA58-DA96B0672119}"/>
              </a:ext>
            </a:extLst>
          </p:cNvPr>
          <p:cNvSpPr txBox="1"/>
          <p:nvPr/>
        </p:nvSpPr>
        <p:spPr>
          <a:xfrm>
            <a:off x="587828" y="319092"/>
            <a:ext cx="6357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Phase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Postgard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greetings from the future!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“My day at work” – Type your message.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0410C32-EA24-FB3E-F0DF-4A7B9B12B97E}"/>
              </a:ext>
            </a:extLst>
          </p:cNvPr>
          <p:cNvGraphicFramePr>
            <a:graphicFrameLocks noGrp="1"/>
          </p:cNvGraphicFramePr>
          <p:nvPr/>
        </p:nvGraphicFramePr>
        <p:xfrm>
          <a:off x="7532913" y="3016550"/>
          <a:ext cx="3802743" cy="20235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02743">
                  <a:extLst>
                    <a:ext uri="{9D8B030D-6E8A-4147-A177-3AD203B41FA5}">
                      <a16:colId xmlns:a16="http://schemas.microsoft.com/office/drawing/2014/main" val="3894533236"/>
                    </a:ext>
                  </a:extLst>
                </a:gridCol>
              </a:tblGrid>
              <a:tr h="505884">
                <a:tc>
                  <a:txBody>
                    <a:bodyPr/>
                    <a:lstStyle/>
                    <a:p>
                      <a:r>
                        <a:rPr lang="fi-FI"/>
                        <a:t>To: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68184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r>
                        <a:rPr lang="fi-FI" b="1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50070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r>
                        <a:rPr lang="fi-FI" b="1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855455"/>
                  </a:ext>
                </a:extLst>
              </a:tr>
              <a:tr h="505884">
                <a:tc>
                  <a:txBody>
                    <a:bodyPr/>
                    <a:lstStyle/>
                    <a:p>
                      <a:r>
                        <a:rPr lang="fi-FI" b="1"/>
                        <a:t>Country: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2069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63859F-C483-B892-3ED6-F07DFCCAA03D}"/>
              </a:ext>
            </a:extLst>
          </p:cNvPr>
          <p:cNvGraphicFramePr>
            <a:graphicFrameLocks noGrp="1"/>
          </p:cNvGraphicFramePr>
          <p:nvPr/>
        </p:nvGraphicFramePr>
        <p:xfrm>
          <a:off x="878114" y="1643743"/>
          <a:ext cx="6241143" cy="39297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41143">
                  <a:extLst>
                    <a:ext uri="{9D8B030D-6E8A-4147-A177-3AD203B41FA5}">
                      <a16:colId xmlns:a16="http://schemas.microsoft.com/office/drawing/2014/main" val="1508903126"/>
                    </a:ext>
                  </a:extLst>
                </a:gridCol>
              </a:tblGrid>
              <a:tr h="3929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r>
                        <a:rPr kumimoji="0" lang="fi-FI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i-FI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here</a:t>
                      </a:r>
                      <a:r>
                        <a:rPr kumimoji="0" lang="fi-FI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586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1188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7C9F-2AB7-800F-6E38-5607EBF7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BC1C7E7-53CB-7F7F-27A5-FA3BA522D2A3}"/>
              </a:ext>
            </a:extLst>
          </p:cNvPr>
          <p:cNvSpPr/>
          <p:nvPr/>
        </p:nvSpPr>
        <p:spPr>
          <a:xfrm>
            <a:off x="587829" y="1284514"/>
            <a:ext cx="11016342" cy="4528457"/>
          </a:xfrm>
          <a:prstGeom prst="wedgeRoundRectCallout">
            <a:avLst>
              <a:gd name="adj1" fmla="val -34074"/>
              <a:gd name="adj2" fmla="val 63404"/>
              <a:gd name="adj3" fmla="val 1666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3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02BCF-7EEF-E600-ED4F-0FEFE08549CC}"/>
              </a:ext>
            </a:extLst>
          </p:cNvPr>
          <p:cNvSpPr txBox="1"/>
          <p:nvPr/>
        </p:nvSpPr>
        <p:spPr>
          <a:xfrm>
            <a:off x="587828" y="319092"/>
            <a:ext cx="6357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Phase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Postgard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greetings from the future!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Select your cover image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84358"/>
      </p:ext>
    </p:extLst>
  </p:cSld>
  <p:clrMapOvr>
    <a:masterClrMapping/>
  </p:clrMapOvr>
  <p:transition spd="slow">
    <p:push dir="u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AB tekstisivut">
  <a:themeElements>
    <a:clrScheme name="LAB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52FC1"/>
      </a:accent1>
      <a:accent2>
        <a:srgbClr val="00C1E5"/>
      </a:accent2>
      <a:accent3>
        <a:srgbClr val="00BD7F"/>
      </a:accent3>
      <a:accent4>
        <a:srgbClr val="B3EDFB"/>
      </a:accent4>
      <a:accent5>
        <a:srgbClr val="AEEFCE"/>
      </a:accent5>
      <a:accent6>
        <a:srgbClr val="FDEAE0"/>
      </a:accent6>
      <a:hlink>
        <a:srgbClr val="052F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2593" b="-2593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B-esityspohja-2024" id="{3430B154-5C4D-B04D-8186-B409347A2421}" vid="{5140467E-880B-AF4D-BB9C-9F495B3E2C3D}"/>
    </a:ext>
  </a:extLst>
</a:theme>
</file>

<file path=docMetadata/LabelInfo.xml><?xml version="1.0" encoding="utf-8"?>
<clbl:labelList xmlns:clbl="http://schemas.microsoft.com/office/2020/mipLabelMetadata">
  <clbl:label id="{74814fa1-1a0b-42d1-967a-caddbf829325}" enabled="1" method="Standard" siteId="{fa6944af-cc7c-4cd8-9154-c01132798910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35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Corbel</vt:lpstr>
      <vt:lpstr>Roboto</vt:lpstr>
      <vt:lpstr>Office Theme</vt:lpstr>
      <vt:lpstr>LAB tekstisivut</vt:lpstr>
      <vt:lpstr>Instructions, phase 1</vt:lpstr>
      <vt:lpstr>Instructions, phase 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 Kylänen (TAMK)</dc:creator>
  <cp:lastModifiedBy>Mika Kylänen (TAMK)</cp:lastModifiedBy>
  <cp:revision>1</cp:revision>
  <dcterms:created xsi:type="dcterms:W3CDTF">2025-10-09T07:52:53Z</dcterms:created>
  <dcterms:modified xsi:type="dcterms:W3CDTF">2025-10-09T07:53:56Z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Theme:8\LAB tekstisivut:10</vt:lpwstr>
  </property>
  <property fmtid="{D5CDD505-2E9C-101B-9397-08002B2CF9AE}" pid="3" name="ClassificationContentMarkingHeaderText">
    <vt:lpwstr>TUNI Luottamuksellinen - Confidential (3Y)</vt:lpwstr>
  </property>
</Properties>
</file>