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3" r:id="rId4"/>
  </p:sldMasterIdLst>
  <p:notesMasterIdLst>
    <p:notesMasterId r:id="rId9"/>
  </p:notesMasterIdLst>
  <p:sldIdLst>
    <p:sldId id="782" r:id="rId5"/>
    <p:sldId id="753" r:id="rId6"/>
    <p:sldId id="786" r:id="rId7"/>
    <p:sldId id="787" r:id="rId8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22D5D5B-FC37-4608-88E0-CDCF3E19CAE7}" v="2" dt="2025-06-05T12:01:25.479"/>
    <p1510:client id="{61DCABEF-606C-40AA-900F-647F11A5286E}" v="2" dt="2025-06-05T12:38:02.554"/>
    <p1510:client id="{BC753A82-F066-4A3D-80A0-75C980665451}" v="1" dt="2025-06-05T12:02:40.67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7F32AF-4E57-4A6D-B1C0-E1DECB56405F}" type="datetimeFigureOut">
              <a:rPr lang="fi-FI" smtClean="0"/>
              <a:t>12.8.2025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43130B-46FF-4C87-838B-2E3FDC8E09A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951798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jpeg"/><Relationship Id="rId11" Type="http://schemas.openxmlformats.org/officeDocument/2006/relationships/image" Target="../media/image15.png"/><Relationship Id="rId5" Type="http://schemas.openxmlformats.org/officeDocument/2006/relationships/image" Target="../media/image9.jpeg"/><Relationship Id="rId10" Type="http://schemas.openxmlformats.org/officeDocument/2006/relationships/image" Target="../media/image14.png"/><Relationship Id="rId4" Type="http://schemas.openxmlformats.org/officeDocument/2006/relationships/image" Target="../media/image6.jpeg"/><Relationship Id="rId9" Type="http://schemas.openxmlformats.org/officeDocument/2006/relationships/image" Target="../media/image1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B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231A627B-3531-FF40-9DE2-9148B4588A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44943" y="2834029"/>
            <a:ext cx="5902113" cy="1189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656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2 - 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>
            <a:extLst>
              <a:ext uri="{FF2B5EF4-FFF2-40B4-BE49-F238E27FC236}">
                <a16:creationId xmlns:a16="http://schemas.microsoft.com/office/drawing/2014/main" id="{6636D2C5-F6B8-58ED-B9E0-50EA67ACC7C2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12192000" cy="5943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0" i="0">
                <a:latin typeface="Roboto" panose="02000000000000000000" pitchFamily="2" charset="0"/>
              </a:rPr>
              <a:t>&lt;</a:t>
            </a:r>
          </a:p>
        </p:txBody>
      </p:sp>
      <p:sp>
        <p:nvSpPr>
          <p:cNvPr id="8" name="Otsikko 1">
            <a:extLst>
              <a:ext uri="{FF2B5EF4-FFF2-40B4-BE49-F238E27FC236}">
                <a16:creationId xmlns:a16="http://schemas.microsoft.com/office/drawing/2014/main" id="{B098147C-2FE2-9A47-A1DC-F8EFFC85D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7488" y="685800"/>
            <a:ext cx="6096000" cy="1962076"/>
          </a:xfrm>
        </p:spPr>
        <p:txBody>
          <a:bodyPr anchor="b" anchorCtr="0">
            <a:normAutofit/>
          </a:bodyPr>
          <a:lstStyle>
            <a:lvl1pPr>
              <a:defRPr sz="4500" b="1" i="0" baseline="0"/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0" name="Tekstin paikkamerkki 6">
            <a:extLst>
              <a:ext uri="{FF2B5EF4-FFF2-40B4-BE49-F238E27FC236}">
                <a16:creationId xmlns:a16="http://schemas.microsoft.com/office/drawing/2014/main" id="{3961F92E-EC89-7A48-AE33-1D5EDF637C2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47488" y="2819400"/>
            <a:ext cx="5029200" cy="3124200"/>
          </a:xfrm>
        </p:spPr>
        <p:txBody>
          <a:bodyPr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4pPr>
              <a:defRPr b="0" i="0"/>
            </a:lvl4pPr>
            <a:lvl5pPr>
              <a:defRPr b="0" i="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B397CF0A-927D-AEF3-33A6-A7A7844FC5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37494" t="7778" r="20986" b="5556"/>
          <a:stretch/>
        </p:blipFill>
        <p:spPr>
          <a:xfrm>
            <a:off x="0" y="12700"/>
            <a:ext cx="4271211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8938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2 - 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>
            <a:extLst>
              <a:ext uri="{FF2B5EF4-FFF2-40B4-BE49-F238E27FC236}">
                <a16:creationId xmlns:a16="http://schemas.microsoft.com/office/drawing/2014/main" id="{5AECA219-C8C0-AAE3-1D43-98B4D5A15323}"/>
              </a:ext>
            </a:extLst>
          </p:cNvPr>
          <p:cNvSpPr>
            <a:spLocks/>
          </p:cNvSpPr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="0" i="0">
              <a:latin typeface="Roboto" panose="02000000000000000000" pitchFamily="2" charset="0"/>
            </a:endParaRPr>
          </a:p>
        </p:txBody>
      </p:sp>
      <p:sp>
        <p:nvSpPr>
          <p:cNvPr id="8" name="Otsikko 1">
            <a:extLst>
              <a:ext uri="{FF2B5EF4-FFF2-40B4-BE49-F238E27FC236}">
                <a16:creationId xmlns:a16="http://schemas.microsoft.com/office/drawing/2014/main" id="{B098147C-2FE2-9A47-A1DC-F8EFFC85D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7488" y="685800"/>
            <a:ext cx="6096000" cy="1962076"/>
          </a:xfrm>
        </p:spPr>
        <p:txBody>
          <a:bodyPr anchor="b" anchorCtr="0">
            <a:normAutofit/>
          </a:bodyPr>
          <a:lstStyle>
            <a:lvl1pPr>
              <a:defRPr sz="4500" b="1" i="0" baseline="0"/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0" name="Tekstin paikkamerkki 6">
            <a:extLst>
              <a:ext uri="{FF2B5EF4-FFF2-40B4-BE49-F238E27FC236}">
                <a16:creationId xmlns:a16="http://schemas.microsoft.com/office/drawing/2014/main" id="{3961F92E-EC89-7A48-AE33-1D5EDF637C2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47488" y="2819400"/>
            <a:ext cx="5029200" cy="3124200"/>
          </a:xfrm>
        </p:spPr>
        <p:txBody>
          <a:bodyPr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4pPr>
              <a:defRPr b="0" i="0"/>
            </a:lvl4pPr>
            <a:lvl5pPr>
              <a:defRPr b="0" i="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B397CF0A-927D-AEF3-33A6-A7A7844FC5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37494" r="20986"/>
          <a:stretch/>
        </p:blipFill>
        <p:spPr>
          <a:xfrm>
            <a:off x="0" y="0"/>
            <a:ext cx="42712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7269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2 - 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>
            <a:extLst>
              <a:ext uri="{FF2B5EF4-FFF2-40B4-BE49-F238E27FC236}">
                <a16:creationId xmlns:a16="http://schemas.microsoft.com/office/drawing/2014/main" id="{901E0A7A-44F2-C075-9026-B7E7D3FC1287}"/>
              </a:ext>
            </a:extLst>
          </p:cNvPr>
          <p:cNvSpPr>
            <a:spLocks/>
          </p:cNvSpPr>
          <p:nvPr userDrawn="1"/>
        </p:nvSpPr>
        <p:spPr>
          <a:xfrm>
            <a:off x="4271211" y="0"/>
            <a:ext cx="7920789" cy="2743200"/>
          </a:xfrm>
          <a:prstGeom prst="rect">
            <a:avLst/>
          </a:prstGeom>
          <a:solidFill>
            <a:srgbClr val="8FCB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="0" i="0">
              <a:latin typeface="Roboto" panose="02000000000000000000" pitchFamily="2" charset="0"/>
            </a:endParaRPr>
          </a:p>
        </p:txBody>
      </p:sp>
      <p:sp>
        <p:nvSpPr>
          <p:cNvPr id="2" name="Suorakulmio 1">
            <a:extLst>
              <a:ext uri="{FF2B5EF4-FFF2-40B4-BE49-F238E27FC236}">
                <a16:creationId xmlns:a16="http://schemas.microsoft.com/office/drawing/2014/main" id="{404B261E-C14B-0CCA-3EA0-6C863EEB4D0D}"/>
              </a:ext>
            </a:extLst>
          </p:cNvPr>
          <p:cNvSpPr>
            <a:spLocks/>
          </p:cNvSpPr>
          <p:nvPr userDrawn="1"/>
        </p:nvSpPr>
        <p:spPr>
          <a:xfrm>
            <a:off x="4271211" y="2743200"/>
            <a:ext cx="7920789" cy="411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="0" i="0">
              <a:latin typeface="Roboto" panose="02000000000000000000" pitchFamily="2" charset="0"/>
            </a:endParaRPr>
          </a:p>
        </p:txBody>
      </p:sp>
      <p:sp>
        <p:nvSpPr>
          <p:cNvPr id="8" name="Otsikko 1">
            <a:extLst>
              <a:ext uri="{FF2B5EF4-FFF2-40B4-BE49-F238E27FC236}">
                <a16:creationId xmlns:a16="http://schemas.microsoft.com/office/drawing/2014/main" id="{B098147C-2FE2-9A47-A1DC-F8EFFC85D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7488" y="342900"/>
            <a:ext cx="6096000" cy="1962076"/>
          </a:xfrm>
        </p:spPr>
        <p:txBody>
          <a:bodyPr anchor="b" anchorCtr="0">
            <a:normAutofit/>
          </a:bodyPr>
          <a:lstStyle>
            <a:lvl1pPr>
              <a:defRPr sz="4500" b="1" i="0" baseline="0"/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0" name="Tekstin paikkamerkki 6">
            <a:extLst>
              <a:ext uri="{FF2B5EF4-FFF2-40B4-BE49-F238E27FC236}">
                <a16:creationId xmlns:a16="http://schemas.microsoft.com/office/drawing/2014/main" id="{3961F92E-EC89-7A48-AE33-1D5EDF637C2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47488" y="3190838"/>
            <a:ext cx="6096000" cy="3124200"/>
          </a:xfrm>
        </p:spPr>
        <p:txBody>
          <a:bodyPr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4pPr>
              <a:defRPr b="0" i="0"/>
            </a:lvl4pPr>
            <a:lvl5pPr>
              <a:defRPr b="0" i="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3" name="Kuva 2" descr="Kuva, joka sisältää kohteen henkilö, ruoka, Ruoanlaitto, Keittäjä&#10;&#10;Kuvaus luotu automaattisesti">
            <a:extLst>
              <a:ext uri="{FF2B5EF4-FFF2-40B4-BE49-F238E27FC236}">
                <a16:creationId xmlns:a16="http://schemas.microsoft.com/office/drawing/2014/main" id="{B397CF0A-927D-AEF3-33A6-A7A7844FC5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22111" r="30975"/>
          <a:stretch/>
        </p:blipFill>
        <p:spPr>
          <a:xfrm>
            <a:off x="0" y="0"/>
            <a:ext cx="42712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5295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- 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>
            <a:extLst>
              <a:ext uri="{FF2B5EF4-FFF2-40B4-BE49-F238E27FC236}">
                <a16:creationId xmlns:a16="http://schemas.microsoft.com/office/drawing/2014/main" id="{98F38D7B-02A0-1D66-0402-3FB8574757F3}"/>
              </a:ext>
            </a:extLst>
          </p:cNvPr>
          <p:cNvSpPr>
            <a:spLocks/>
          </p:cNvSpPr>
          <p:nvPr userDrawn="1"/>
        </p:nvSpPr>
        <p:spPr>
          <a:xfrm>
            <a:off x="4271211" y="0"/>
            <a:ext cx="7920789" cy="5943600"/>
          </a:xfrm>
          <a:prstGeom prst="rect">
            <a:avLst/>
          </a:prstGeom>
          <a:solidFill>
            <a:srgbClr val="8FCB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="0" i="0">
              <a:latin typeface="Roboto" panose="02000000000000000000" pitchFamily="2" charset="0"/>
            </a:endParaRPr>
          </a:p>
        </p:txBody>
      </p:sp>
      <p:sp>
        <p:nvSpPr>
          <p:cNvPr id="8" name="Otsikko 1">
            <a:extLst>
              <a:ext uri="{FF2B5EF4-FFF2-40B4-BE49-F238E27FC236}">
                <a16:creationId xmlns:a16="http://schemas.microsoft.com/office/drawing/2014/main" id="{B098147C-2FE2-9A47-A1DC-F8EFFC85D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7488" y="685800"/>
            <a:ext cx="6096000" cy="1962076"/>
          </a:xfrm>
        </p:spPr>
        <p:txBody>
          <a:bodyPr anchor="b" anchorCtr="0">
            <a:normAutofit/>
          </a:bodyPr>
          <a:lstStyle>
            <a:lvl1pPr>
              <a:defRPr sz="4500" b="1" i="0" baseline="0"/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0" name="Tekstin paikkamerkki 6">
            <a:extLst>
              <a:ext uri="{FF2B5EF4-FFF2-40B4-BE49-F238E27FC236}">
                <a16:creationId xmlns:a16="http://schemas.microsoft.com/office/drawing/2014/main" id="{3961F92E-EC89-7A48-AE33-1D5EDF637C2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47488" y="2819400"/>
            <a:ext cx="5029200" cy="3124200"/>
          </a:xfrm>
        </p:spPr>
        <p:txBody>
          <a:bodyPr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4pPr>
              <a:defRPr b="0" i="0"/>
            </a:lvl4pPr>
            <a:lvl5pPr>
              <a:defRPr b="0" i="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3" name="Kuva 2" descr="Kuva, joka sisältää kohteen henkilö, ruoka, Ruoanlaitto, Keittäjä&#10;&#10;Kuvaus luotu automaattisesti">
            <a:extLst>
              <a:ext uri="{FF2B5EF4-FFF2-40B4-BE49-F238E27FC236}">
                <a16:creationId xmlns:a16="http://schemas.microsoft.com/office/drawing/2014/main" id="{B397CF0A-927D-AEF3-33A6-A7A7844FC5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22111" t="13333" r="30975"/>
          <a:stretch/>
        </p:blipFill>
        <p:spPr>
          <a:xfrm>
            <a:off x="0" y="0"/>
            <a:ext cx="4271211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6489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- 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A302A1E-E2C8-5344-87F7-D19C61495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3400"/>
            <a:ext cx="8077200" cy="1962076"/>
          </a:xfrm>
        </p:spPr>
        <p:txBody>
          <a:bodyPr anchor="b" anchorCtr="0">
            <a:normAutofit/>
          </a:bodyPr>
          <a:lstStyle>
            <a:lvl1pPr>
              <a:defRPr sz="4500" b="1" i="0" baseline="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C9F93F8F-7C87-634E-9BC1-5BCB312B4F8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2659660"/>
            <a:ext cx="8077200" cy="3512540"/>
          </a:xfrm>
        </p:spPr>
        <p:txBody>
          <a:bodyPr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4pPr>
              <a:defRPr b="0" i="0"/>
            </a:lvl4pPr>
            <a:lvl5pPr>
              <a:defRPr b="0" i="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5799209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5 - 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A302A1E-E2C8-5344-87F7-D19C61495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3400"/>
            <a:ext cx="10462846" cy="1962076"/>
          </a:xfrm>
        </p:spPr>
        <p:txBody>
          <a:bodyPr anchor="b" anchorCtr="0">
            <a:normAutofit/>
          </a:bodyPr>
          <a:lstStyle>
            <a:lvl1pPr>
              <a:defRPr sz="4500" b="1" i="0" baseline="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C9F93F8F-7C87-634E-9BC1-5BCB312B4F8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2659660"/>
            <a:ext cx="10462846" cy="3512540"/>
          </a:xfrm>
        </p:spPr>
        <p:txBody>
          <a:bodyPr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4pPr>
              <a:defRPr b="0" i="0"/>
            </a:lvl4pPr>
            <a:lvl5pPr>
              <a:defRPr b="0" i="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7192104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- Kuva, 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orakulmio 2">
            <a:extLst>
              <a:ext uri="{FF2B5EF4-FFF2-40B4-BE49-F238E27FC236}">
                <a16:creationId xmlns:a16="http://schemas.microsoft.com/office/drawing/2014/main" id="{C4324472-52B4-16EB-759F-48DB35D3B2A0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="0" i="0">
              <a:latin typeface="Roboto" panose="02000000000000000000" pitchFamily="2" charset="0"/>
            </a:endParaRPr>
          </a:p>
        </p:txBody>
      </p:sp>
      <p:sp>
        <p:nvSpPr>
          <p:cNvPr id="8" name="Otsikko 1">
            <a:extLst>
              <a:ext uri="{FF2B5EF4-FFF2-40B4-BE49-F238E27FC236}">
                <a16:creationId xmlns:a16="http://schemas.microsoft.com/office/drawing/2014/main" id="{B098147C-2FE2-9A47-A1DC-F8EFFC85D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752" y="703730"/>
            <a:ext cx="6319285" cy="1962076"/>
          </a:xfrm>
        </p:spPr>
        <p:txBody>
          <a:bodyPr anchor="b" anchorCtr="0">
            <a:normAutofit/>
          </a:bodyPr>
          <a:lstStyle>
            <a:lvl1pPr>
              <a:defRPr sz="4500" b="1" i="0" baseline="0"/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0" name="Tekstin paikkamerkki 6">
            <a:extLst>
              <a:ext uri="{FF2B5EF4-FFF2-40B4-BE49-F238E27FC236}">
                <a16:creationId xmlns:a16="http://schemas.microsoft.com/office/drawing/2014/main" id="{3961F92E-EC89-7A48-AE33-1D5EDF637C2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5752" y="2837330"/>
            <a:ext cx="6319284" cy="3124200"/>
          </a:xfrm>
        </p:spPr>
        <p:txBody>
          <a:bodyPr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4pPr>
              <a:defRPr b="0" i="0"/>
            </a:lvl4pPr>
            <a:lvl5pPr>
              <a:defRPr b="0" i="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9C69A238-A39D-2F29-C29B-1C730003B9C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731759" y="0"/>
            <a:ext cx="4460241" cy="6858001"/>
          </a:xfrm>
        </p:spPr>
        <p:txBody>
          <a:bodyPr/>
          <a:lstStyle>
            <a:lvl1pPr>
              <a:defRPr b="0" i="0"/>
            </a:lvl1pPr>
          </a:lstStyle>
          <a:p>
            <a:r>
              <a:rPr lang="fi-FI"/>
              <a:t>Lisää kuva napsauttamalla kuvaketta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1305962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 - Kuva, 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1">
            <a:extLst>
              <a:ext uri="{FF2B5EF4-FFF2-40B4-BE49-F238E27FC236}">
                <a16:creationId xmlns:a16="http://schemas.microsoft.com/office/drawing/2014/main" id="{B098147C-2FE2-9A47-A1DC-F8EFFC85D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7017" y="685800"/>
            <a:ext cx="6234545" cy="1962076"/>
          </a:xfrm>
        </p:spPr>
        <p:txBody>
          <a:bodyPr anchor="b" anchorCtr="0">
            <a:normAutofit/>
          </a:bodyPr>
          <a:lstStyle>
            <a:lvl1pPr>
              <a:defRPr sz="3600" b="1" i="0" baseline="0"/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0" name="Tekstin paikkamerkki 6">
            <a:extLst>
              <a:ext uri="{FF2B5EF4-FFF2-40B4-BE49-F238E27FC236}">
                <a16:creationId xmlns:a16="http://schemas.microsoft.com/office/drawing/2014/main" id="{3961F92E-EC89-7A48-AE33-1D5EDF637C2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37018" y="2819400"/>
            <a:ext cx="6234545" cy="3124200"/>
          </a:xfrm>
        </p:spPr>
        <p:txBody>
          <a:bodyPr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4pPr>
              <a:defRPr b="0" i="0"/>
            </a:lvl4pPr>
            <a:lvl5pPr>
              <a:defRPr b="0" i="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0A29DF2-66F3-CC43-A45F-4D857441EEB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1"/>
            <a:ext cx="4460241" cy="5943601"/>
          </a:xfrm>
        </p:spPr>
        <p:txBody>
          <a:bodyPr/>
          <a:lstStyle>
            <a:lvl1pPr>
              <a:defRPr b="0" i="0"/>
            </a:lvl1pPr>
          </a:lstStyle>
          <a:p>
            <a:r>
              <a:rPr lang="fi-FI"/>
              <a:t>Lisää kuva napsauttamalla kuvaketta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93821406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 - Kuva, 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1">
            <a:extLst>
              <a:ext uri="{FF2B5EF4-FFF2-40B4-BE49-F238E27FC236}">
                <a16:creationId xmlns:a16="http://schemas.microsoft.com/office/drawing/2014/main" id="{B098147C-2FE2-9A47-A1DC-F8EFFC85D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7600" y="685800"/>
            <a:ext cx="4460240" cy="1962076"/>
          </a:xfrm>
        </p:spPr>
        <p:txBody>
          <a:bodyPr anchor="b" anchorCtr="0">
            <a:normAutofit/>
          </a:bodyPr>
          <a:lstStyle>
            <a:lvl1pPr>
              <a:defRPr sz="3600" b="1" i="0" baseline="0"/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0" name="Tekstin paikkamerkki 6">
            <a:extLst>
              <a:ext uri="{FF2B5EF4-FFF2-40B4-BE49-F238E27FC236}">
                <a16:creationId xmlns:a16="http://schemas.microsoft.com/office/drawing/2014/main" id="{3961F92E-EC89-7A48-AE33-1D5EDF637C2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467600" y="2819400"/>
            <a:ext cx="3992880" cy="3124200"/>
          </a:xfrm>
        </p:spPr>
        <p:txBody>
          <a:bodyPr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4pPr>
              <a:defRPr b="0" i="0"/>
            </a:lvl4pPr>
            <a:lvl5pPr>
              <a:defRPr b="0" i="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0A29DF2-66F3-CC43-A45F-4D857441EEB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1"/>
            <a:ext cx="6263641" cy="5943601"/>
          </a:xfrm>
        </p:spPr>
        <p:txBody>
          <a:bodyPr/>
          <a:lstStyle>
            <a:lvl1pPr>
              <a:defRPr b="0" i="0"/>
            </a:lvl1pPr>
          </a:lstStyle>
          <a:p>
            <a:r>
              <a:rPr lang="fi-FI"/>
              <a:t>Lisää kuva napsauttamalla kuvaketta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9059777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0A29DF2-66F3-CC43-A45F-4D857441EEB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1"/>
            <a:ext cx="12192000" cy="6858001"/>
          </a:xfrm>
        </p:spPr>
        <p:txBody>
          <a:bodyPr/>
          <a:lstStyle>
            <a:lvl1pPr>
              <a:defRPr b="0" i="0"/>
            </a:lvl1pPr>
          </a:lstStyle>
          <a:p>
            <a:r>
              <a:rPr lang="fi-FI"/>
              <a:t>Lisää kuva napsauttamalla kuvaketta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8453116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Merit_logo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A2C467FE-FEE5-86EA-14E7-B04EBF7843C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986481" y="2984783"/>
            <a:ext cx="6219039" cy="888434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F6C63E3C-D18E-4DF1-F170-2A3AA21287B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111331" y="6125125"/>
            <a:ext cx="1669729" cy="482613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FE31B90C-21D5-83EE-0C2D-5039986D7A5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8369971" y="6094227"/>
            <a:ext cx="1505680" cy="570475"/>
          </a:xfrm>
          <a:prstGeom prst="rect">
            <a:avLst/>
          </a:prstGeom>
        </p:spPr>
      </p:pic>
      <p:pic>
        <p:nvPicPr>
          <p:cNvPr id="10" name="Kuva 9" descr="Kuva, joka sisältää kohteen kuvakaappaus, Sähkönsininen, Fontti, Majorellen sininen&#10;&#10;Kuvaus luotu automaattisesti">
            <a:extLst>
              <a:ext uri="{FF2B5EF4-FFF2-40B4-BE49-F238E27FC236}">
                <a16:creationId xmlns:a16="http://schemas.microsoft.com/office/drawing/2014/main" id="{A1E5FD1C-021F-115E-93FE-F817EA1AAFA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68783" y="6165071"/>
            <a:ext cx="1762678" cy="417876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109EC3BF-9C64-4D87-5084-272D093404B5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>
            <a:off x="5783484" y="6015571"/>
            <a:ext cx="2390562" cy="57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1575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- 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Kuva, joka sisältää kohteen henkilö, ruoka, Ruoanlaitto, Keittäjä&#10;&#10;Kuvaus luotu automaattisesti">
            <a:extLst>
              <a:ext uri="{FF2B5EF4-FFF2-40B4-BE49-F238E27FC236}">
                <a16:creationId xmlns:a16="http://schemas.microsoft.com/office/drawing/2014/main" id="{87FC5A21-4B8C-9BCF-9B4F-E3F35CD55F5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16929" t="16739" b="21226"/>
          <a:stretch/>
        </p:blipFill>
        <p:spPr>
          <a:xfrm>
            <a:off x="1" y="0"/>
            <a:ext cx="12191999" cy="58928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EE15B15-0AEE-CE4B-A24F-CAB1621DE23F}"/>
              </a:ext>
            </a:extLst>
          </p:cNvPr>
          <p:cNvSpPr/>
          <p:nvPr userDrawn="1"/>
        </p:nvSpPr>
        <p:spPr>
          <a:xfrm>
            <a:off x="6096000" y="754380"/>
            <a:ext cx="6096000" cy="4470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>
              <a:latin typeface="Roboto" panose="02000000000000000000" pitchFamily="2" charset="0"/>
            </a:endParaRPr>
          </a:p>
        </p:txBody>
      </p:sp>
      <p:sp>
        <p:nvSpPr>
          <p:cNvPr id="8" name="Otsikko 1">
            <a:extLst>
              <a:ext uri="{FF2B5EF4-FFF2-40B4-BE49-F238E27FC236}">
                <a16:creationId xmlns:a16="http://schemas.microsoft.com/office/drawing/2014/main" id="{B098147C-2FE2-9A47-A1DC-F8EFFC85D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00" y="373380"/>
            <a:ext cx="4460240" cy="1962076"/>
          </a:xfrm>
        </p:spPr>
        <p:txBody>
          <a:bodyPr anchor="b" anchorCtr="0">
            <a:normAutofit/>
          </a:bodyPr>
          <a:lstStyle>
            <a:lvl1pPr>
              <a:defRPr sz="3600" b="1" i="0" baseline="0"/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0" name="Tekstin paikkamerkki 6">
            <a:extLst>
              <a:ext uri="{FF2B5EF4-FFF2-40B4-BE49-F238E27FC236}">
                <a16:creationId xmlns:a16="http://schemas.microsoft.com/office/drawing/2014/main" id="{3961F92E-EC89-7A48-AE33-1D5EDF637C2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12000" y="2506980"/>
            <a:ext cx="3992880" cy="3124200"/>
          </a:xfrm>
        </p:spPr>
        <p:txBody>
          <a:bodyPr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4pPr>
              <a:defRPr b="0" i="0"/>
            </a:lvl4pPr>
            <a:lvl5pPr>
              <a:defRPr b="0" i="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3330006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0 - 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87FC5A21-4B8C-9BCF-9B4F-E3F35CD55F5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5597" b="21803"/>
          <a:stretch/>
        </p:blipFill>
        <p:spPr>
          <a:xfrm flipH="1">
            <a:off x="0" y="0"/>
            <a:ext cx="12191999" cy="59055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EE15B15-0AEE-CE4B-A24F-CAB1621DE23F}"/>
              </a:ext>
            </a:extLst>
          </p:cNvPr>
          <p:cNvSpPr/>
          <p:nvPr userDrawn="1"/>
        </p:nvSpPr>
        <p:spPr>
          <a:xfrm>
            <a:off x="6096000" y="876300"/>
            <a:ext cx="6096000" cy="42214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>
              <a:latin typeface="Roboto" panose="02000000000000000000" pitchFamily="2" charset="0"/>
            </a:endParaRPr>
          </a:p>
        </p:txBody>
      </p:sp>
      <p:sp>
        <p:nvSpPr>
          <p:cNvPr id="8" name="Otsikko 1">
            <a:extLst>
              <a:ext uri="{FF2B5EF4-FFF2-40B4-BE49-F238E27FC236}">
                <a16:creationId xmlns:a16="http://schemas.microsoft.com/office/drawing/2014/main" id="{B098147C-2FE2-9A47-A1DC-F8EFFC85D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00" y="246380"/>
            <a:ext cx="4460240" cy="1962076"/>
          </a:xfrm>
        </p:spPr>
        <p:txBody>
          <a:bodyPr anchor="b" anchorCtr="0">
            <a:normAutofit/>
          </a:bodyPr>
          <a:lstStyle>
            <a:lvl1pPr>
              <a:defRPr sz="3600" b="1" i="0" baseline="0"/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0" name="Tekstin paikkamerkki 6">
            <a:extLst>
              <a:ext uri="{FF2B5EF4-FFF2-40B4-BE49-F238E27FC236}">
                <a16:creationId xmlns:a16="http://schemas.microsoft.com/office/drawing/2014/main" id="{3961F92E-EC89-7A48-AE33-1D5EDF637C2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12000" y="2379980"/>
            <a:ext cx="3992880" cy="3124200"/>
          </a:xfrm>
        </p:spPr>
        <p:txBody>
          <a:bodyPr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4pPr>
              <a:defRPr b="0" i="0"/>
            </a:lvl4pPr>
            <a:lvl5pPr>
              <a:defRPr b="0" i="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8624719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a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>
            <a:extLst>
              <a:ext uri="{FF2B5EF4-FFF2-40B4-BE49-F238E27FC236}">
                <a16:creationId xmlns:a16="http://schemas.microsoft.com/office/drawing/2014/main" id="{C870E2BD-6052-740B-8FEE-3DE7CDB497EB}"/>
              </a:ext>
            </a:extLst>
          </p:cNvPr>
          <p:cNvSpPr>
            <a:spLocks/>
          </p:cNvSpPr>
          <p:nvPr userDrawn="1"/>
        </p:nvSpPr>
        <p:spPr>
          <a:xfrm>
            <a:off x="0" y="-1"/>
            <a:ext cx="12192000" cy="6858000"/>
          </a:xfrm>
          <a:prstGeom prst="rect">
            <a:avLst/>
          </a:prstGeom>
          <a:solidFill>
            <a:srgbClr val="8FCB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="0" i="0">
              <a:latin typeface="Roboto" panose="02000000000000000000" pitchFamily="2" charset="0"/>
            </a:endParaRPr>
          </a:p>
        </p:txBody>
      </p:sp>
      <p:sp>
        <p:nvSpPr>
          <p:cNvPr id="3" name="Suorakulmio 2">
            <a:extLst>
              <a:ext uri="{FF2B5EF4-FFF2-40B4-BE49-F238E27FC236}">
                <a16:creationId xmlns:a16="http://schemas.microsoft.com/office/drawing/2014/main" id="{B28F5F08-B475-F1CD-411C-74C41FEFA8EF}"/>
              </a:ext>
            </a:extLst>
          </p:cNvPr>
          <p:cNvSpPr>
            <a:spLocks/>
          </p:cNvSpPr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="0" i="0">
              <a:latin typeface="Roboto" panose="02000000000000000000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FFA6FCD-C9BA-EA8A-8706-ECF87819B6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89582" y="2168202"/>
            <a:ext cx="1002675" cy="1002675"/>
          </a:xfrm>
          <a:prstGeom prst="rect">
            <a:avLst/>
          </a:prstGeom>
          <a:noFill/>
        </p:spPr>
      </p:pic>
      <p:sp>
        <p:nvSpPr>
          <p:cNvPr id="8" name="Otsikko 1">
            <a:extLst>
              <a:ext uri="{FF2B5EF4-FFF2-40B4-BE49-F238E27FC236}">
                <a16:creationId xmlns:a16="http://schemas.microsoft.com/office/drawing/2014/main" id="{B098147C-2FE2-9A47-A1DC-F8EFFC85D8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74800" y="909320"/>
            <a:ext cx="9032240" cy="3520440"/>
          </a:xfrm>
        </p:spPr>
        <p:txBody>
          <a:bodyPr anchor="b" anchorCtr="0">
            <a:normAutofit/>
          </a:bodyPr>
          <a:lstStyle>
            <a:lvl1pPr algn="ctr">
              <a:defRPr sz="3600" b="0" i="0" baseline="0"/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noProof="0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141542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taa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FFA6FCD-C9BA-EA8A-8706-ECF87819B6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89582" y="2168202"/>
            <a:ext cx="1002675" cy="1002675"/>
          </a:xfrm>
          <a:prstGeom prst="rect">
            <a:avLst/>
          </a:prstGeom>
          <a:noFill/>
        </p:spPr>
      </p:pic>
      <p:sp>
        <p:nvSpPr>
          <p:cNvPr id="8" name="Otsikko 1">
            <a:extLst>
              <a:ext uri="{FF2B5EF4-FFF2-40B4-BE49-F238E27FC236}">
                <a16:creationId xmlns:a16="http://schemas.microsoft.com/office/drawing/2014/main" id="{B098147C-2FE2-9A47-A1DC-F8EFFC85D8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74800" y="909320"/>
            <a:ext cx="9032240" cy="3520440"/>
          </a:xfrm>
        </p:spPr>
        <p:txBody>
          <a:bodyPr anchor="b" anchorCtr="0">
            <a:normAutofit/>
          </a:bodyPr>
          <a:lstStyle>
            <a:lvl1pPr algn="ctr">
              <a:defRPr sz="3600" b="0" i="0" baseline="0"/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noProof="0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811713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-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>
            <a:extLst>
              <a:ext uri="{FF2B5EF4-FFF2-40B4-BE49-F238E27FC236}">
                <a16:creationId xmlns:a16="http://schemas.microsoft.com/office/drawing/2014/main" id="{7CBF7B2A-BAFF-7873-EE58-9475CBC8950E}"/>
              </a:ext>
            </a:extLst>
          </p:cNvPr>
          <p:cNvSpPr>
            <a:spLocks/>
          </p:cNvSpPr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="0" i="0">
              <a:latin typeface="Roboto" panose="02000000000000000000" pitchFamily="2" charset="0"/>
            </a:endParaRP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4820C41C-B776-6003-157B-CE79BB0F46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558427" y="5553846"/>
            <a:ext cx="3075146" cy="439306"/>
          </a:xfrm>
          <a:prstGeom prst="rect">
            <a:avLst/>
          </a:prstGeom>
        </p:spPr>
      </p:pic>
      <p:sp>
        <p:nvSpPr>
          <p:cNvPr id="5" name="Otsikko 1">
            <a:extLst>
              <a:ext uri="{FF2B5EF4-FFF2-40B4-BE49-F238E27FC236}">
                <a16:creationId xmlns:a16="http://schemas.microsoft.com/office/drawing/2014/main" id="{8AD5164E-3A2A-F646-9FC4-CF5B1B4AEA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391349"/>
            <a:ext cx="9144000" cy="2075301"/>
          </a:xfrm>
        </p:spPr>
        <p:txBody>
          <a:bodyPr anchor="b">
            <a:normAutofit/>
          </a:bodyPr>
          <a:lstStyle>
            <a:lvl1pPr algn="ctr">
              <a:defRPr sz="6000" b="1" i="0" baseline="0">
                <a:solidFill>
                  <a:schemeClr val="tx1"/>
                </a:solidFill>
                <a:latin typeface="Roboto" panose="02000000000000000000" pitchFamily="2" charset="0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6968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-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4820C41C-B776-6003-157B-CE79BB0F46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748071" y="339031"/>
            <a:ext cx="3075146" cy="439306"/>
          </a:xfrm>
          <a:prstGeom prst="rect">
            <a:avLst/>
          </a:prstGeom>
        </p:spPr>
      </p:pic>
      <p:sp>
        <p:nvSpPr>
          <p:cNvPr id="5" name="Otsikko 1">
            <a:extLst>
              <a:ext uri="{FF2B5EF4-FFF2-40B4-BE49-F238E27FC236}">
                <a16:creationId xmlns:a16="http://schemas.microsoft.com/office/drawing/2014/main" id="{8AD5164E-3A2A-F646-9FC4-CF5B1B4AEA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391349"/>
            <a:ext cx="9144000" cy="2075301"/>
          </a:xfrm>
        </p:spPr>
        <p:txBody>
          <a:bodyPr anchor="b">
            <a:normAutofit/>
          </a:bodyPr>
          <a:lstStyle>
            <a:lvl1pPr algn="ctr">
              <a:defRPr sz="6000" b="1" i="0" baseline="0">
                <a:solidFill>
                  <a:schemeClr val="tx1"/>
                </a:solidFill>
                <a:latin typeface="Roboto" panose="02000000000000000000" pitchFamily="2" charset="0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429432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, 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D3798FB-DE23-14D8-058F-6FBFE990461A}"/>
              </a:ext>
            </a:extLst>
          </p:cNvPr>
          <p:cNvSpPr/>
          <p:nvPr userDrawn="1"/>
        </p:nvSpPr>
        <p:spPr>
          <a:xfrm>
            <a:off x="0" y="0"/>
            <a:ext cx="98266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4190E5C-EB0E-EADE-E623-40389A52E0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9425" y="620714"/>
            <a:ext cx="982662" cy="5616574"/>
          </a:xfrm>
          <a:prstGeom prst="rect">
            <a:avLst/>
          </a:prstGeom>
        </p:spPr>
      </p:pic>
      <p:sp>
        <p:nvSpPr>
          <p:cNvPr id="6" name="Title 2">
            <a:extLst>
              <a:ext uri="{FF2B5EF4-FFF2-40B4-BE49-F238E27FC236}">
                <a16:creationId xmlns:a16="http://schemas.microsoft.com/office/drawing/2014/main" id="{8DFC642B-7511-250F-6B8B-EA11003D0B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83442" y="1159677"/>
            <a:ext cx="9125895" cy="411173"/>
          </a:xfrm>
        </p:spPr>
        <p:txBody>
          <a:bodyPr wrap="square" anchor="t" anchorCtr="0">
            <a:noAutofit/>
          </a:bodyPr>
          <a:lstStyle>
            <a:lvl1pPr>
              <a:defRPr sz="3200"/>
            </a:lvl1pPr>
          </a:lstStyle>
          <a:p>
            <a:r>
              <a:rPr lang="fi-FI" noProof="0"/>
              <a:t>Lisää otsikko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9AC2D0-94FC-86FC-1CC6-87C74AAF4ECD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2083443" y="1731172"/>
            <a:ext cx="9125895" cy="450611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1600"/>
            </a:lvl1pPr>
            <a:lvl2pPr indent="-164592">
              <a:defRPr/>
            </a:lvl2pPr>
            <a:lvl3pPr indent="-164592">
              <a:defRPr/>
            </a:lvl3pPr>
            <a:lvl4pPr indent="-164592">
              <a:defRPr/>
            </a:lvl4pPr>
            <a:lvl5pPr indent="-164592">
              <a:defRPr/>
            </a:lvl5pPr>
          </a:lstStyle>
          <a:p>
            <a:pPr lvl="0"/>
            <a:r>
              <a:rPr lang="fi-FI" noProof="0"/>
              <a:t>Lisää tekstiä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4893207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655C3B1-1290-994F-8F96-6BD9C0608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EB68357-60E2-20B1-49B6-5651402D3A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75FC4F3-2FC9-1B7F-0B5F-B29A6B140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4D654-2997-4503-8032-FF1B97A2227C}" type="datetimeFigureOut">
              <a:rPr lang="fi-FI" smtClean="0"/>
              <a:t>12.8.2025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42D56AC-C9A9-D187-B364-2345D0374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78F5E87-EA52-316E-2391-C2AB59FDB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8A888-EECF-4551-9FC6-A3D98BFFA43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05373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rit_logo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>
            <a:extLst>
              <a:ext uri="{FF2B5EF4-FFF2-40B4-BE49-F238E27FC236}">
                <a16:creationId xmlns:a16="http://schemas.microsoft.com/office/drawing/2014/main" id="{EB277CE8-A2F7-5F03-A1A5-4AB81FD660FC}"/>
              </a:ext>
            </a:extLst>
          </p:cNvPr>
          <p:cNvSpPr>
            <a:spLocks/>
          </p:cNvSpPr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="0" i="0">
              <a:latin typeface="Roboto" panose="02000000000000000000" pitchFamily="2" charset="0"/>
            </a:endParaRP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D81A3050-0527-DB6F-F2BA-EB5DD6A24D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986481" y="2984783"/>
            <a:ext cx="6219039" cy="888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038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erko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>
            <a:extLst>
              <a:ext uri="{FF2B5EF4-FFF2-40B4-BE49-F238E27FC236}">
                <a16:creationId xmlns:a16="http://schemas.microsoft.com/office/drawing/2014/main" id="{EB277CE8-A2F7-5F03-A1A5-4AB81FD660FC}"/>
              </a:ext>
            </a:extLst>
          </p:cNvPr>
          <p:cNvSpPr>
            <a:spLocks/>
          </p:cNvSpPr>
          <p:nvPr userDrawn="1"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0" i="0">
                <a:latin typeface="Roboto" panose="02000000000000000000" pitchFamily="2" charset="0"/>
              </a:rPr>
              <a:t>&lt;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9DDFA665-3EAD-E259-6D2A-0F2CFC0254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85573" y="1819949"/>
            <a:ext cx="2124890" cy="428149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9D09503E-B7E3-F3C3-4947-87D407B4C57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5041564" y="1634516"/>
            <a:ext cx="2108873" cy="799014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DB0B6BC5-EF00-C852-6DEC-9CAD3E3811E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927870" y="1713301"/>
            <a:ext cx="2687952" cy="641443"/>
          </a:xfrm>
          <a:prstGeom prst="rect">
            <a:avLst/>
          </a:prstGeom>
        </p:spPr>
      </p:pic>
      <p:pic>
        <p:nvPicPr>
          <p:cNvPr id="9" name="Kuva 8" descr="Kuva, joka sisältää kohteen teksti, Fontti, logo, Grafiikka&#10;&#10;Kuvaus luotu automaattisesti">
            <a:extLst>
              <a:ext uri="{FF2B5EF4-FFF2-40B4-BE49-F238E27FC236}">
                <a16:creationId xmlns:a16="http://schemas.microsoft.com/office/drawing/2014/main" id="{49A5FBED-327C-BD18-0CBA-17C4F4376C1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534610" y="-2512428"/>
            <a:ext cx="2590800" cy="914400"/>
          </a:xfrm>
          <a:prstGeom prst="rect">
            <a:avLst/>
          </a:prstGeom>
        </p:spPr>
      </p:pic>
      <p:pic>
        <p:nvPicPr>
          <p:cNvPr id="11" name="Kuva 10" descr="Kuva, joka sisältää kohteen Grafiikka, Fontti, graafinen suunnittelu, teksti&#10;&#10;Kuvaus luotu automaattisesti">
            <a:extLst>
              <a:ext uri="{FF2B5EF4-FFF2-40B4-BE49-F238E27FC236}">
                <a16:creationId xmlns:a16="http://schemas.microsoft.com/office/drawing/2014/main" id="{A88439FC-2BBC-8A36-70BA-6B17F1685C1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412000" y="5017963"/>
            <a:ext cx="1368000" cy="1368000"/>
          </a:xfrm>
          <a:prstGeom prst="rect">
            <a:avLst/>
          </a:prstGeom>
        </p:spPr>
      </p:pic>
      <p:pic>
        <p:nvPicPr>
          <p:cNvPr id="13" name="Kuva 12" descr="Kuva, joka sisältää kohteen Grafiikka, ympyrä, Fontti, logo&#10;&#10;Kuvaus luotu automaattisesti">
            <a:extLst>
              <a:ext uri="{FF2B5EF4-FFF2-40B4-BE49-F238E27FC236}">
                <a16:creationId xmlns:a16="http://schemas.microsoft.com/office/drawing/2014/main" id="{F7D6FFF2-A063-3E9D-E621-412ADA85C46B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5236610" y="3205047"/>
            <a:ext cx="1718780" cy="972000"/>
          </a:xfrm>
          <a:prstGeom prst="rect">
            <a:avLst/>
          </a:prstGeom>
        </p:spPr>
      </p:pic>
      <p:pic>
        <p:nvPicPr>
          <p:cNvPr id="15" name="Kuva 14" descr="Kuva, joka sisältää kohteen Värikkyys, Grafiikka, graafinen suunnittelu, kuvakaappaus&#10;&#10;Kuvaus luotu automaattisesti">
            <a:extLst>
              <a:ext uri="{FF2B5EF4-FFF2-40B4-BE49-F238E27FC236}">
                <a16:creationId xmlns:a16="http://schemas.microsoft.com/office/drawing/2014/main" id="{B818EE4F-4831-40B4-81F1-985BD6A3C47F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9070188" y="3098521"/>
            <a:ext cx="1355661" cy="1311930"/>
          </a:xfrm>
          <a:prstGeom prst="rect">
            <a:avLst/>
          </a:prstGeom>
        </p:spPr>
      </p:pic>
      <p:pic>
        <p:nvPicPr>
          <p:cNvPr id="17" name="Kuva 16" descr="Kuva, joka sisältää kohteen Grafiikka, ympyrä, Fontti, graafinen suunnittelu&#10;&#10;Kuvaus luotu automaattisesti">
            <a:extLst>
              <a:ext uri="{FF2B5EF4-FFF2-40B4-BE49-F238E27FC236}">
                <a16:creationId xmlns:a16="http://schemas.microsoft.com/office/drawing/2014/main" id="{C23E810B-F628-7F6B-56E8-2BC9EA48C658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389828" y="4977536"/>
            <a:ext cx="1764037" cy="1500854"/>
          </a:xfrm>
          <a:prstGeom prst="rect">
            <a:avLst/>
          </a:prstGeom>
        </p:spPr>
      </p:pic>
      <p:pic>
        <p:nvPicPr>
          <p:cNvPr id="19" name="Kuva 18" descr="Kuva, joka sisältää kohteen Grafiikka, Fontti, logo, kuvakaappaus&#10;&#10;Kuvaus luotu automaattisesti">
            <a:extLst>
              <a:ext uri="{FF2B5EF4-FFF2-40B4-BE49-F238E27FC236}">
                <a16:creationId xmlns:a16="http://schemas.microsoft.com/office/drawing/2014/main" id="{79D87A13-9DB0-BB18-F366-4AD3BF01A5A0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636552" y="3167796"/>
            <a:ext cx="1270588" cy="1152000"/>
          </a:xfrm>
          <a:prstGeom prst="rect">
            <a:avLst/>
          </a:prstGeom>
        </p:spPr>
      </p:pic>
      <p:pic>
        <p:nvPicPr>
          <p:cNvPr id="21" name="Kuva 20">
            <a:extLst>
              <a:ext uri="{FF2B5EF4-FFF2-40B4-BE49-F238E27FC236}">
                <a16:creationId xmlns:a16="http://schemas.microsoft.com/office/drawing/2014/main" id="{3200FE08-0E65-3E09-A28B-2546FC73E146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rcRect/>
          <a:stretch/>
        </p:blipFill>
        <p:spPr>
          <a:xfrm>
            <a:off x="8437438" y="5293287"/>
            <a:ext cx="2621159" cy="869351"/>
          </a:xfrm>
          <a:prstGeom prst="rect">
            <a:avLst/>
          </a:prstGeom>
        </p:spPr>
      </p:pic>
      <p:sp>
        <p:nvSpPr>
          <p:cNvPr id="22" name="Otsikon paikkamerkki 1">
            <a:extLst>
              <a:ext uri="{FF2B5EF4-FFF2-40B4-BE49-F238E27FC236}">
                <a16:creationId xmlns:a16="http://schemas.microsoft.com/office/drawing/2014/main" id="{B65E7558-4F1B-9AE5-8553-E208A933E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3799"/>
            <a:ext cx="10515600" cy="68110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>
              <a:defRPr sz="3200"/>
            </a:lvl1pPr>
          </a:lstStyle>
          <a:p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986716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- 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1">
            <a:extLst>
              <a:ext uri="{FF2B5EF4-FFF2-40B4-BE49-F238E27FC236}">
                <a16:creationId xmlns:a16="http://schemas.microsoft.com/office/drawing/2014/main" id="{B098147C-2FE2-9A47-A1DC-F8EFFC85D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0" y="685800"/>
            <a:ext cx="6096000" cy="1962076"/>
          </a:xfrm>
        </p:spPr>
        <p:txBody>
          <a:bodyPr anchor="b" anchorCtr="0">
            <a:normAutofit/>
          </a:bodyPr>
          <a:lstStyle>
            <a:lvl1pPr>
              <a:defRPr sz="4500" b="1" i="0" baseline="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0" name="Tekstin paikkamerkki 6">
            <a:extLst>
              <a:ext uri="{FF2B5EF4-FFF2-40B4-BE49-F238E27FC236}">
                <a16:creationId xmlns:a16="http://schemas.microsoft.com/office/drawing/2014/main" id="{3961F92E-EC89-7A48-AE33-1D5EDF637C2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57600" y="2819400"/>
            <a:ext cx="5029200" cy="3124200"/>
          </a:xfrm>
        </p:spPr>
        <p:txBody>
          <a:bodyPr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4pPr>
              <a:defRPr b="0" i="0"/>
            </a:lvl4pPr>
            <a:lvl5pPr>
              <a:defRPr b="0" i="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7201362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- 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>
            <a:extLst>
              <a:ext uri="{FF2B5EF4-FFF2-40B4-BE49-F238E27FC236}">
                <a16:creationId xmlns:a16="http://schemas.microsoft.com/office/drawing/2014/main" id="{42B4263E-CBAB-78D1-B81D-B360D80C6C42}"/>
              </a:ext>
            </a:extLst>
          </p:cNvPr>
          <p:cNvSpPr>
            <a:spLocks/>
          </p:cNvSpPr>
          <p:nvPr userDrawn="1"/>
        </p:nvSpPr>
        <p:spPr>
          <a:xfrm>
            <a:off x="0" y="25401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="0" i="0">
              <a:latin typeface="Roboto" panose="02000000000000000000" pitchFamily="2" charset="0"/>
            </a:endParaRPr>
          </a:p>
        </p:txBody>
      </p:sp>
      <p:sp>
        <p:nvSpPr>
          <p:cNvPr id="8" name="Otsikko 1">
            <a:extLst>
              <a:ext uri="{FF2B5EF4-FFF2-40B4-BE49-F238E27FC236}">
                <a16:creationId xmlns:a16="http://schemas.microsoft.com/office/drawing/2014/main" id="{B098147C-2FE2-9A47-A1DC-F8EFFC85D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7488" y="685800"/>
            <a:ext cx="6096000" cy="1962076"/>
          </a:xfrm>
        </p:spPr>
        <p:txBody>
          <a:bodyPr anchor="b" anchorCtr="0">
            <a:normAutofit/>
          </a:bodyPr>
          <a:lstStyle>
            <a:lvl1pPr>
              <a:defRPr sz="4500" b="1" i="0" baseline="0"/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0" name="Tekstin paikkamerkki 6">
            <a:extLst>
              <a:ext uri="{FF2B5EF4-FFF2-40B4-BE49-F238E27FC236}">
                <a16:creationId xmlns:a16="http://schemas.microsoft.com/office/drawing/2014/main" id="{3961F92E-EC89-7A48-AE33-1D5EDF637C2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47488" y="2819400"/>
            <a:ext cx="5029200" cy="3124200"/>
          </a:xfrm>
        </p:spPr>
        <p:txBody>
          <a:bodyPr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4pPr>
              <a:defRPr b="0" i="0"/>
            </a:lvl4pPr>
            <a:lvl5pPr>
              <a:defRPr b="0" i="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B397CF0A-927D-AEF3-33A6-A7A7844FC5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11896" r="124" b="5825"/>
          <a:stretch/>
        </p:blipFill>
        <p:spPr>
          <a:xfrm>
            <a:off x="0" y="0"/>
            <a:ext cx="42712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7901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2 - Otsikko ja sisältö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>
            <a:extLst>
              <a:ext uri="{FF2B5EF4-FFF2-40B4-BE49-F238E27FC236}">
                <a16:creationId xmlns:a16="http://schemas.microsoft.com/office/drawing/2014/main" id="{6F144D71-3271-1FEE-15A9-F0106D563659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12192000" cy="5943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0" i="0">
                <a:latin typeface="Roboto" panose="02000000000000000000" pitchFamily="2" charset="0"/>
              </a:rPr>
              <a:t>&lt;</a:t>
            </a:r>
          </a:p>
        </p:txBody>
      </p:sp>
      <p:sp>
        <p:nvSpPr>
          <p:cNvPr id="8" name="Otsikko 1">
            <a:extLst>
              <a:ext uri="{FF2B5EF4-FFF2-40B4-BE49-F238E27FC236}">
                <a16:creationId xmlns:a16="http://schemas.microsoft.com/office/drawing/2014/main" id="{B098147C-2FE2-9A47-A1DC-F8EFFC85D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7488" y="685800"/>
            <a:ext cx="6096000" cy="1962076"/>
          </a:xfrm>
        </p:spPr>
        <p:txBody>
          <a:bodyPr anchor="b" anchorCtr="0">
            <a:normAutofit/>
          </a:bodyPr>
          <a:lstStyle>
            <a:lvl1pPr>
              <a:defRPr sz="4500" b="1" i="0" baseline="0"/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0" name="Tekstin paikkamerkki 6">
            <a:extLst>
              <a:ext uri="{FF2B5EF4-FFF2-40B4-BE49-F238E27FC236}">
                <a16:creationId xmlns:a16="http://schemas.microsoft.com/office/drawing/2014/main" id="{3961F92E-EC89-7A48-AE33-1D5EDF637C2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47488" y="2819400"/>
            <a:ext cx="5029200" cy="3124200"/>
          </a:xfrm>
        </p:spPr>
        <p:txBody>
          <a:bodyPr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4pPr>
              <a:defRPr b="0" i="0"/>
            </a:lvl4pPr>
            <a:lvl5pPr>
              <a:defRPr b="0" i="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B397CF0A-927D-AEF3-33A6-A7A7844FC5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11896" r="124" b="18382"/>
          <a:stretch/>
        </p:blipFill>
        <p:spPr>
          <a:xfrm>
            <a:off x="1" y="0"/>
            <a:ext cx="4271211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1136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2 - 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>
            <a:extLst>
              <a:ext uri="{FF2B5EF4-FFF2-40B4-BE49-F238E27FC236}">
                <a16:creationId xmlns:a16="http://schemas.microsoft.com/office/drawing/2014/main" id="{F6C4DD7F-155F-7997-0E94-21369408D745}"/>
              </a:ext>
            </a:extLst>
          </p:cNvPr>
          <p:cNvSpPr>
            <a:spLocks/>
          </p:cNvSpPr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="0" i="0">
              <a:latin typeface="Roboto" panose="02000000000000000000" pitchFamily="2" charset="0"/>
            </a:endParaRPr>
          </a:p>
        </p:txBody>
      </p:sp>
      <p:sp>
        <p:nvSpPr>
          <p:cNvPr id="8" name="Otsikko 1">
            <a:extLst>
              <a:ext uri="{FF2B5EF4-FFF2-40B4-BE49-F238E27FC236}">
                <a16:creationId xmlns:a16="http://schemas.microsoft.com/office/drawing/2014/main" id="{B098147C-2FE2-9A47-A1DC-F8EFFC85D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7488" y="685800"/>
            <a:ext cx="6096000" cy="1962076"/>
          </a:xfrm>
        </p:spPr>
        <p:txBody>
          <a:bodyPr anchor="b" anchorCtr="0">
            <a:normAutofit/>
          </a:bodyPr>
          <a:lstStyle>
            <a:lvl1pPr>
              <a:defRPr sz="4500" b="1" i="0" baseline="0"/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0" name="Tekstin paikkamerkki 6">
            <a:extLst>
              <a:ext uri="{FF2B5EF4-FFF2-40B4-BE49-F238E27FC236}">
                <a16:creationId xmlns:a16="http://schemas.microsoft.com/office/drawing/2014/main" id="{3961F92E-EC89-7A48-AE33-1D5EDF637C2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47488" y="2819400"/>
            <a:ext cx="5029200" cy="3124200"/>
          </a:xfrm>
        </p:spPr>
        <p:txBody>
          <a:bodyPr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4pPr>
              <a:defRPr b="0" i="0"/>
            </a:lvl4pPr>
            <a:lvl5pPr>
              <a:defRPr b="0" i="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3" name="Kuva 2" descr="Kuva, joka sisältää kohteen henkilö, ruoka, Ruoanlaitto, Keittäjä&#10;&#10;Kuvaus luotu automaattisesti">
            <a:extLst>
              <a:ext uri="{FF2B5EF4-FFF2-40B4-BE49-F238E27FC236}">
                <a16:creationId xmlns:a16="http://schemas.microsoft.com/office/drawing/2014/main" id="{B397CF0A-927D-AEF3-33A6-A7A7844FC5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21844" r="31242"/>
          <a:stretch/>
        </p:blipFill>
        <p:spPr>
          <a:xfrm>
            <a:off x="0" y="0"/>
            <a:ext cx="42712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0798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2 - 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>
            <a:extLst>
              <a:ext uri="{FF2B5EF4-FFF2-40B4-BE49-F238E27FC236}">
                <a16:creationId xmlns:a16="http://schemas.microsoft.com/office/drawing/2014/main" id="{F1AE8F2A-F293-099F-9ECB-E696584B369D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12192000" cy="5943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0" i="0">
                <a:latin typeface="Roboto" panose="02000000000000000000" pitchFamily="2" charset="0"/>
              </a:rPr>
              <a:t>&lt;</a:t>
            </a:r>
          </a:p>
        </p:txBody>
      </p:sp>
      <p:sp>
        <p:nvSpPr>
          <p:cNvPr id="8" name="Otsikko 1">
            <a:extLst>
              <a:ext uri="{FF2B5EF4-FFF2-40B4-BE49-F238E27FC236}">
                <a16:creationId xmlns:a16="http://schemas.microsoft.com/office/drawing/2014/main" id="{B098147C-2FE2-9A47-A1DC-F8EFFC85D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7488" y="685800"/>
            <a:ext cx="6096000" cy="1962076"/>
          </a:xfrm>
        </p:spPr>
        <p:txBody>
          <a:bodyPr anchor="b" anchorCtr="0">
            <a:normAutofit/>
          </a:bodyPr>
          <a:lstStyle>
            <a:lvl1pPr>
              <a:defRPr sz="4500" b="1" i="0" baseline="0"/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0" name="Tekstin paikkamerkki 6">
            <a:extLst>
              <a:ext uri="{FF2B5EF4-FFF2-40B4-BE49-F238E27FC236}">
                <a16:creationId xmlns:a16="http://schemas.microsoft.com/office/drawing/2014/main" id="{3961F92E-EC89-7A48-AE33-1D5EDF637C2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47488" y="2819400"/>
            <a:ext cx="5029200" cy="3124200"/>
          </a:xfrm>
        </p:spPr>
        <p:txBody>
          <a:bodyPr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4pPr>
              <a:defRPr b="0" i="0"/>
            </a:lvl4pPr>
            <a:lvl5pPr>
              <a:defRPr b="0" i="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3" name="Kuva 2" descr="Kuva, joka sisältää kohteen henkilö, ruoka, Ruoanlaitto, Keittäjä&#10;&#10;Kuvaus luotu automaattisesti">
            <a:extLst>
              <a:ext uri="{FF2B5EF4-FFF2-40B4-BE49-F238E27FC236}">
                <a16:creationId xmlns:a16="http://schemas.microsoft.com/office/drawing/2014/main" id="{B397CF0A-927D-AEF3-33A6-A7A7844FC5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21844" t="13333" r="31242"/>
          <a:stretch/>
        </p:blipFill>
        <p:spPr>
          <a:xfrm>
            <a:off x="0" y="0"/>
            <a:ext cx="4271211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821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CCCB0880-C466-FC4E-BF6D-7EF4AB522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379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endParaRPr lang="fi-FI" noProof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8DE3EC8-53E8-CC40-8CEF-19E40790B7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81047"/>
            <a:ext cx="10515600" cy="3682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</a:t>
            </a:r>
            <a:r>
              <a:rPr lang="fi-FI" noProof="0"/>
              <a:t>perustyylejä</a:t>
            </a:r>
            <a:r>
              <a:rPr lang="fi-FI"/>
              <a:t>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4AA897A5-4A20-BD48-BFCC-A679C592E536}"/>
              </a:ext>
            </a:extLst>
          </p:cNvPr>
          <p:cNvPicPr>
            <a:picLocks noChangeAspect="1"/>
          </p:cNvPicPr>
          <p:nvPr userDrawn="1"/>
        </p:nvPicPr>
        <p:blipFill>
          <a:blip r:embed="rId29"/>
          <a:srcRect/>
          <a:stretch/>
        </p:blipFill>
        <p:spPr>
          <a:xfrm>
            <a:off x="7457353" y="392112"/>
            <a:ext cx="4323708" cy="617672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003904F6-006A-9F4B-0A32-A488975C06F7}"/>
              </a:ext>
            </a:extLst>
          </p:cNvPr>
          <p:cNvPicPr>
            <a:picLocks noChangeAspect="1"/>
          </p:cNvPicPr>
          <p:nvPr userDrawn="1"/>
        </p:nvPicPr>
        <p:blipFill>
          <a:blip r:embed="rId30"/>
          <a:srcRect/>
          <a:stretch/>
        </p:blipFill>
        <p:spPr>
          <a:xfrm>
            <a:off x="10111331" y="6125125"/>
            <a:ext cx="1669729" cy="482613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4AB5F434-C157-7158-26C9-E81141C810AF}"/>
              </a:ext>
            </a:extLst>
          </p:cNvPr>
          <p:cNvPicPr>
            <a:picLocks noChangeAspect="1"/>
          </p:cNvPicPr>
          <p:nvPr userDrawn="1"/>
        </p:nvPicPr>
        <p:blipFill>
          <a:blip r:embed="rId31"/>
          <a:srcRect/>
          <a:stretch/>
        </p:blipFill>
        <p:spPr>
          <a:xfrm>
            <a:off x="8369971" y="6094227"/>
            <a:ext cx="1505680" cy="570475"/>
          </a:xfrm>
          <a:prstGeom prst="rect">
            <a:avLst/>
          </a:prstGeom>
        </p:spPr>
      </p:pic>
      <p:pic>
        <p:nvPicPr>
          <p:cNvPr id="6" name="Kuva 5" descr="Kuva, joka sisältää kohteen kuvakaappaus, Sähkönsininen, Fontti, Majorellen sininen&#10;&#10;Kuvaus luotu automaattisesti">
            <a:extLst>
              <a:ext uri="{FF2B5EF4-FFF2-40B4-BE49-F238E27FC236}">
                <a16:creationId xmlns:a16="http://schemas.microsoft.com/office/drawing/2014/main" id="{35D7082C-CA59-26EA-3DFA-0FE55437C836}"/>
              </a:ext>
            </a:extLst>
          </p:cNvPr>
          <p:cNvPicPr>
            <a:picLocks noChangeAspect="1"/>
          </p:cNvPicPr>
          <p:nvPr userDrawn="1"/>
        </p:nvPicPr>
        <p:blipFill>
          <a:blip r:embed="rId32"/>
          <a:stretch>
            <a:fillRect/>
          </a:stretch>
        </p:blipFill>
        <p:spPr>
          <a:xfrm>
            <a:off x="368783" y="6165071"/>
            <a:ext cx="1762678" cy="417876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13E584F3-53EB-AA40-8BC2-8BB7D69B2EF9}"/>
              </a:ext>
            </a:extLst>
          </p:cNvPr>
          <p:cNvPicPr>
            <a:picLocks noChangeAspect="1"/>
          </p:cNvPicPr>
          <p:nvPr userDrawn="1"/>
        </p:nvPicPr>
        <p:blipFill>
          <a:blip r:embed="rId33"/>
          <a:srcRect/>
          <a:stretch/>
        </p:blipFill>
        <p:spPr>
          <a:xfrm>
            <a:off x="5783484" y="6015571"/>
            <a:ext cx="2390562" cy="57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233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35" r:id="rId2"/>
    <p:sldLayoutId id="2147483719" r:id="rId3"/>
    <p:sldLayoutId id="2147483741" r:id="rId4"/>
    <p:sldLayoutId id="2147483685" r:id="rId5"/>
    <p:sldLayoutId id="2147483723" r:id="rId6"/>
    <p:sldLayoutId id="2147483747" r:id="rId7"/>
    <p:sldLayoutId id="2147483740" r:id="rId8"/>
    <p:sldLayoutId id="2147483748" r:id="rId9"/>
    <p:sldLayoutId id="2147483744" r:id="rId10"/>
    <p:sldLayoutId id="2147483749" r:id="rId11"/>
    <p:sldLayoutId id="2147483739" r:id="rId12"/>
    <p:sldLayoutId id="2147483738" r:id="rId13"/>
    <p:sldLayoutId id="2147483716" r:id="rId14"/>
    <p:sldLayoutId id="2147483734" r:id="rId15"/>
    <p:sldLayoutId id="2147483732" r:id="rId16"/>
    <p:sldLayoutId id="2147483736" r:id="rId17"/>
    <p:sldLayoutId id="2147483737" r:id="rId18"/>
    <p:sldLayoutId id="2147483691" r:id="rId19"/>
    <p:sldLayoutId id="2147483724" r:id="rId20"/>
    <p:sldLayoutId id="2147483743" r:id="rId21"/>
    <p:sldLayoutId id="2147483693" r:id="rId22"/>
    <p:sldLayoutId id="2147483742" r:id="rId23"/>
    <p:sldLayoutId id="2147483752" r:id="rId24"/>
    <p:sldLayoutId id="2147483745" r:id="rId25"/>
    <p:sldLayoutId id="2147483750" r:id="rId26"/>
    <p:sldLayoutId id="2147483751" r:id="rId2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500" b="1" i="0" kern="1200" baseline="0">
          <a:solidFill>
            <a:schemeClr val="tx1"/>
          </a:solidFill>
          <a:latin typeface="Roboto" panose="02000000000000000000" pitchFamily="2" charset="0"/>
          <a:ea typeface="Verdana" panose="020B0604030504040204" pitchFamily="34" charset="0"/>
          <a:cs typeface="Arial Black" panose="020B0A040201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tabLst/>
        <a:defRPr sz="2000" b="0" i="0" kern="1200" baseline="0">
          <a:solidFill>
            <a:schemeClr val="tx1"/>
          </a:solidFill>
          <a:latin typeface="Roboto" panose="02000000000000000000" pitchFamily="2" charset="0"/>
          <a:ea typeface="Verdana" panose="020B0604030504040204" pitchFamily="34" charset="0"/>
          <a:cs typeface="Helvetica Neue" panose="02000503000000020004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SzPct val="100000"/>
        <a:buFont typeface="Arial" panose="020B0604020202020204" pitchFamily="34" charset="0"/>
        <a:buChar char="•"/>
        <a:defRPr sz="1500" b="0" i="0" kern="1200" baseline="0">
          <a:solidFill>
            <a:schemeClr val="tx1"/>
          </a:solidFill>
          <a:latin typeface="Roboto" panose="02000000000000000000" pitchFamily="2" charset="0"/>
          <a:ea typeface="Verdana" panose="020B0604030504040204" pitchFamily="34" charset="0"/>
          <a:cs typeface="Helvetica Neue" panose="02000503000000020004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SzPct val="100000"/>
        <a:buFont typeface="Arial" panose="020B0604020202020204" pitchFamily="34" charset="0"/>
        <a:buChar char="•"/>
        <a:defRPr sz="1500" b="0" i="0" kern="1200" baseline="0">
          <a:solidFill>
            <a:schemeClr val="tx1"/>
          </a:solidFill>
          <a:latin typeface="Roboto" panose="02000000000000000000" pitchFamily="2" charset="0"/>
          <a:ea typeface="Verdana" panose="020B0604030504040204" pitchFamily="34" charset="0"/>
          <a:cs typeface="Helvetica Neue" panose="02000503000000020004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SzPct val="100000"/>
        <a:buFont typeface="Arial" panose="020B0604020202020204" pitchFamily="34" charset="0"/>
        <a:buChar char="•"/>
        <a:defRPr sz="1500" b="0" i="0" kern="1200" baseline="0">
          <a:solidFill>
            <a:schemeClr val="tx1"/>
          </a:solidFill>
          <a:latin typeface="Roboto" panose="02000000000000000000" pitchFamily="2" charset="0"/>
          <a:ea typeface="Verdana" panose="020B0604030504040204" pitchFamily="34" charset="0"/>
          <a:cs typeface="Helvetica Neue" panose="02000503000000020004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SzPct val="100000"/>
        <a:buFont typeface="Arial" panose="020B0604020202020204" pitchFamily="34" charset="0"/>
        <a:buChar char="•"/>
        <a:defRPr sz="1500" b="0" i="0" kern="1200" baseline="0">
          <a:solidFill>
            <a:schemeClr val="tx1"/>
          </a:solidFill>
          <a:latin typeface="Roboto" panose="02000000000000000000" pitchFamily="2" charset="0"/>
          <a:ea typeface="Verdana" panose="020B0604030504040204" pitchFamily="34" charset="0"/>
          <a:cs typeface="Helvetica Neue" panose="02000503000000020004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merkityksellinentyo.fi/wp-content/uploads/2025/05/Tyopaja-2-diat-jakoon_kotisivut.pdf" TargetMode="Externa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970468-65C9-A1B3-1204-29B55C3AD0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fi-FI" sz="4400" dirty="0"/>
              <a:t>Tunteiden työstäminen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24A327-E0F6-EEB2-489F-63FBFE58342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838200" y="1749798"/>
            <a:ext cx="10462846" cy="3933247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fi-FI" dirty="0"/>
              <a:t>Tunteet ovat väistämätön osa merkityksellistä työntekijäkokemusta. Kun omat, kollegan ja asiakkaan tunteet ovat pelissä, tunnetaidot nousevat tärkeään rooliin.</a:t>
            </a:r>
          </a:p>
          <a:p>
            <a:pPr>
              <a:lnSpc>
                <a:spcPct val="120000"/>
              </a:lnSpc>
            </a:pPr>
            <a:r>
              <a:rPr lang="fi-FI" dirty="0"/>
              <a:t>Koska organisaatioissa koko ajan ”sattuu ja tapahtuu” sellaista, mikä aiheuttaa tunteita, ei ole yhdentekevää, miten näihin </a:t>
            </a:r>
            <a:r>
              <a:rPr lang="fi-FI" i="1" dirty="0"/>
              <a:t>affektiivisiin tapahtumiin</a:t>
            </a:r>
            <a:r>
              <a:rPr lang="fi-FI" dirty="0"/>
              <a:t> suhtaudutaan. Työhyvinvointikin rakentuu viime kädessä </a:t>
            </a:r>
            <a:r>
              <a:rPr lang="fi-FI"/>
              <a:t>tunteille.</a:t>
            </a:r>
          </a:p>
          <a:p>
            <a:pPr>
              <a:lnSpc>
                <a:spcPct val="120000"/>
              </a:lnSpc>
            </a:pPr>
            <a:r>
              <a:rPr lang="fi-FI"/>
              <a:t>Organisaatiossa </a:t>
            </a:r>
            <a:r>
              <a:rPr lang="fi-FI" dirty="0"/>
              <a:t>vallitseva emotionaalinen ilmapiiri lyö väistämättä leimansa sille, millaisia tunteita organisaatiossa koetaan, näytetään tai peitetään (tai jopa näytellään) erilaisissa tilanteissa.</a:t>
            </a:r>
          </a:p>
          <a:p>
            <a:pPr>
              <a:lnSpc>
                <a:spcPct val="120000"/>
              </a:lnSpc>
            </a:pPr>
            <a:r>
              <a:rPr lang="fi-FI" dirty="0"/>
              <a:t>Jokaisen onkin roolistaan riippumatta hyvä opetella tunnetaitoja ja paras on aloittaa itsestä. Kaiken perusta on </a:t>
            </a:r>
            <a:r>
              <a:rPr lang="fi-FI" i="1" dirty="0"/>
              <a:t>omien tunteiden tunnistaminen ja nimeäminen</a:t>
            </a:r>
            <a:r>
              <a:rPr lang="fi-FI" dirty="0"/>
              <a:t>. Sen jälkeen myös muiden ihmisten tunteiden tulkinta on helpompaa.</a:t>
            </a:r>
          </a:p>
          <a:p>
            <a:pPr>
              <a:lnSpc>
                <a:spcPct val="120000"/>
              </a:lnSpc>
            </a:pPr>
            <a:r>
              <a:rPr lang="fi-FI" noProof="0" dirty="0">
                <a:latin typeface="Roboto"/>
                <a:ea typeface="Roboto"/>
                <a:cs typeface="Roboto"/>
              </a:rPr>
              <a:t>Pelkkä tunnistaminen ei kuitenkaan riitä, vaan on hyvä ymmärtää myös, mistä tunteet johtuvat, miten ne vaikuttavat ja miten niitä voisi säädellä.</a:t>
            </a:r>
          </a:p>
        </p:txBody>
      </p:sp>
    </p:spTree>
    <p:extLst>
      <p:ext uri="{BB962C8B-B14F-4D97-AF65-F5344CB8AC3E}">
        <p14:creationId xmlns:p14="http://schemas.microsoft.com/office/powerpoint/2010/main" val="16041403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10731B-3D2C-CC63-6690-311FFD76DE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4880A-4CDA-7B0B-4A9C-0B46E5AC4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2143"/>
            <a:ext cx="5749413" cy="634107"/>
          </a:xfrm>
        </p:spPr>
        <p:txBody>
          <a:bodyPr/>
          <a:lstStyle/>
          <a:p>
            <a:r>
              <a:rPr lang="en-US" sz="3600" dirty="0">
                <a:latin typeface="Roboto"/>
                <a:ea typeface="Verdana"/>
              </a:rPr>
              <a:t>“</a:t>
            </a:r>
            <a:r>
              <a:rPr lang="en-US" sz="3600" dirty="0" err="1">
                <a:latin typeface="Roboto"/>
                <a:ea typeface="Verdana"/>
              </a:rPr>
              <a:t>Tunnepizzan</a:t>
            </a:r>
            <a:r>
              <a:rPr lang="en-US" sz="3600" dirty="0">
                <a:latin typeface="Roboto"/>
                <a:ea typeface="Verdana"/>
              </a:rPr>
              <a:t>” </a:t>
            </a:r>
            <a:r>
              <a:rPr lang="en-US" sz="3600" dirty="0" err="1">
                <a:latin typeface="Roboto"/>
                <a:ea typeface="Verdana"/>
              </a:rPr>
              <a:t>käyttö</a:t>
            </a:r>
            <a:endParaRPr lang="en-US" sz="3600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9007F36C-1260-AF06-2496-6EF531BE75F6}"/>
              </a:ext>
            </a:extLst>
          </p:cNvPr>
          <p:cNvSpPr txBox="1">
            <a:spLocks/>
          </p:cNvSpPr>
          <p:nvPr/>
        </p:nvSpPr>
        <p:spPr>
          <a:xfrm>
            <a:off x="864055" y="962844"/>
            <a:ext cx="10973984" cy="5122607"/>
          </a:xfrm>
          <a:prstGeom prst="rect">
            <a:avLst/>
          </a:prstGeom>
        </p:spPr>
        <p:txBody>
          <a:bodyPr vert="horz" wrap="none" lIns="216000" tIns="72000" rIns="0" bIns="7200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2000" b="0" i="0" kern="1200" baseline="0">
                <a:solidFill>
                  <a:schemeClr val="tx1"/>
                </a:solidFill>
                <a:latin typeface="Roboto" panose="02000000000000000000" pitchFamily="2" charset="0"/>
                <a:ea typeface="Verdana" panose="020B0604030504040204" pitchFamily="34" charset="0"/>
                <a:cs typeface="Helvetica Neue" panose="02000503000000020004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500" b="0" i="0" kern="1200" baseline="0">
                <a:solidFill>
                  <a:schemeClr val="tx1"/>
                </a:solidFill>
                <a:latin typeface="Roboto" panose="02000000000000000000" pitchFamily="2" charset="0"/>
                <a:ea typeface="Verdana" panose="020B0604030504040204" pitchFamily="34" charset="0"/>
                <a:cs typeface="Helvetica Neue" panose="02000503000000020004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500" b="0" i="0" kern="1200" baseline="0">
                <a:solidFill>
                  <a:schemeClr val="tx1"/>
                </a:solidFill>
                <a:latin typeface="Roboto" panose="02000000000000000000" pitchFamily="2" charset="0"/>
                <a:ea typeface="Verdana" panose="020B0604030504040204" pitchFamily="34" charset="0"/>
                <a:cs typeface="Helvetica Neue" panose="02000503000000020004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500" b="0" i="0" kern="1200" baseline="0">
                <a:solidFill>
                  <a:schemeClr val="tx1"/>
                </a:solidFill>
                <a:latin typeface="Roboto" panose="02000000000000000000" pitchFamily="2" charset="0"/>
                <a:ea typeface="Verdana" panose="020B0604030504040204" pitchFamily="34" charset="0"/>
                <a:cs typeface="Helvetica Neue" panose="02000503000000020004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500" b="0" i="0" kern="1200" baseline="0">
                <a:solidFill>
                  <a:schemeClr val="tx1"/>
                </a:solidFill>
                <a:latin typeface="Roboto" panose="02000000000000000000" pitchFamily="2" charset="0"/>
                <a:ea typeface="Verdana" panose="020B0604030504040204" pitchFamily="34" charset="0"/>
                <a:cs typeface="Helvetica Neue" panose="02000503000000020004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400"/>
              </a:lnSpc>
            </a:pPr>
            <a:r>
              <a:rPr lang="fi-FI" sz="1400" dirty="0">
                <a:latin typeface="Roboto"/>
                <a:ea typeface="Verdana"/>
              </a:rPr>
              <a:t>”Tunnepizzan” avulla työstetään koettuja tunteita. Se</a:t>
            </a:r>
          </a:p>
          <a:p>
            <a:pPr lvl="1">
              <a:lnSpc>
                <a:spcPts val="1400"/>
              </a:lnSpc>
            </a:pPr>
            <a:r>
              <a:rPr lang="fi-FI" sz="1200" dirty="0">
                <a:latin typeface="Roboto"/>
                <a:ea typeface="Verdana"/>
              </a:rPr>
              <a:t>auttaa hahmottamaan tunnekirjoa,</a:t>
            </a:r>
          </a:p>
          <a:p>
            <a:pPr lvl="1">
              <a:lnSpc>
                <a:spcPts val="1400"/>
              </a:lnSpc>
            </a:pPr>
            <a:r>
              <a:rPr lang="fi-FI" sz="1200" dirty="0">
                <a:latin typeface="Roboto"/>
                <a:ea typeface="Verdana"/>
              </a:rPr>
              <a:t>inspiroi tunnistamaan ja nimeämään tunteita,</a:t>
            </a:r>
          </a:p>
          <a:p>
            <a:pPr lvl="1">
              <a:lnSpc>
                <a:spcPts val="1400"/>
              </a:lnSpc>
            </a:pPr>
            <a:r>
              <a:rPr lang="fi-FI" sz="1200" dirty="0">
                <a:latin typeface="Roboto"/>
                <a:ea typeface="Verdana"/>
              </a:rPr>
              <a:t>johdattaa pohtimaan ja ymmärtämään tunteiden syitä ja seurauksia sekä</a:t>
            </a:r>
          </a:p>
          <a:p>
            <a:pPr lvl="1">
              <a:lnSpc>
                <a:spcPts val="1400"/>
              </a:lnSpc>
            </a:pPr>
            <a:r>
              <a:rPr lang="fi-FI" sz="1200" dirty="0">
                <a:latin typeface="Roboto"/>
                <a:ea typeface="Verdana"/>
              </a:rPr>
              <a:t>keinoja, joilla tunteita voi säädellä.</a:t>
            </a:r>
          </a:p>
          <a:p>
            <a:pPr>
              <a:lnSpc>
                <a:spcPts val="1400"/>
              </a:lnSpc>
            </a:pPr>
            <a:r>
              <a:rPr lang="fi-FI" sz="1400" dirty="0">
                <a:latin typeface="Roboto"/>
                <a:ea typeface="Verdana"/>
              </a:rPr>
              <a:t>Työpohjaa (diat 3-4) voi käyttää digitaalisesti tai tulostettuna </a:t>
            </a:r>
          </a:p>
          <a:p>
            <a:pPr lvl="1">
              <a:lnSpc>
                <a:spcPts val="1400"/>
              </a:lnSpc>
            </a:pPr>
            <a:r>
              <a:rPr lang="fi-FI" sz="1200" dirty="0">
                <a:latin typeface="Roboto"/>
                <a:ea typeface="Verdana"/>
              </a:rPr>
              <a:t>Tulostettuna suositus on vähintään koko A3. Esim. koko A0 mahdollistaa Post-it -lappu -työskentelyn.</a:t>
            </a:r>
            <a:endParaRPr lang="fi-FI" sz="1400" dirty="0">
              <a:latin typeface="Roboto"/>
              <a:ea typeface="Verdana"/>
            </a:endParaRPr>
          </a:p>
          <a:p>
            <a:pPr>
              <a:lnSpc>
                <a:spcPts val="1400"/>
              </a:lnSpc>
            </a:pPr>
            <a:r>
              <a:rPr lang="fi-FI" sz="1400" dirty="0">
                <a:latin typeface="Roboto"/>
                <a:ea typeface="Verdana"/>
              </a:rPr>
              <a:t>Ryhmätyöskentelyn eteneminen:</a:t>
            </a:r>
          </a:p>
          <a:p>
            <a:pPr marL="800100" lvl="1" indent="-342900">
              <a:lnSpc>
                <a:spcPts val="1400"/>
              </a:lnSpc>
              <a:buFont typeface="+mj-lt"/>
              <a:buAutoNum type="arabicPeriod"/>
            </a:pPr>
            <a:r>
              <a:rPr lang="fi-FI" sz="1200" dirty="0">
                <a:latin typeface="Roboto"/>
                <a:ea typeface="Verdana"/>
              </a:rPr>
              <a:t>Alusta työskentely esim. dian 2 teemoilla.</a:t>
            </a:r>
          </a:p>
          <a:p>
            <a:pPr marL="800100" lvl="1" indent="-342900">
              <a:lnSpc>
                <a:spcPts val="1400"/>
              </a:lnSpc>
              <a:buFont typeface="+mj-lt"/>
              <a:buAutoNum type="arabicPeriod"/>
            </a:pPr>
            <a:r>
              <a:rPr lang="fi-FI" sz="1200" dirty="0">
                <a:latin typeface="Roboto"/>
                <a:ea typeface="Verdana"/>
              </a:rPr>
              <a:t>Määrittele työskentelyn </a:t>
            </a:r>
            <a:r>
              <a:rPr lang="fi-FI" sz="1200" b="1" dirty="0">
                <a:latin typeface="Roboto"/>
                <a:ea typeface="Verdana"/>
              </a:rPr>
              <a:t>fokus</a:t>
            </a:r>
            <a:r>
              <a:rPr lang="fi-FI" sz="1200" dirty="0">
                <a:latin typeface="Roboto"/>
                <a:ea typeface="Verdana"/>
              </a:rPr>
              <a:t>: mihin asiaan liittyviä tunteita työstetään? Kirjoita se myös dian 3 ohjeen alkuun, </a:t>
            </a:r>
            <a:r>
              <a:rPr lang="fi-FI" sz="1200" dirty="0" err="1">
                <a:latin typeface="Roboto"/>
                <a:ea typeface="Verdana"/>
              </a:rPr>
              <a:t>esim</a:t>
            </a:r>
            <a:r>
              <a:rPr lang="fi-FI" sz="1200" dirty="0">
                <a:latin typeface="Roboto"/>
                <a:ea typeface="Verdana"/>
              </a:rPr>
              <a:t>: </a:t>
            </a:r>
            <a:r>
              <a:rPr lang="fi-FI" sz="1200" dirty="0">
                <a:latin typeface="Corbel" panose="020B0503020204020204" pitchFamily="34" charset="0"/>
                <a:ea typeface="Verdana"/>
              </a:rPr>
              <a:t>…</a:t>
            </a:r>
            <a:r>
              <a:rPr lang="fi-FI" sz="1200" b="1" dirty="0">
                <a:solidFill>
                  <a:srgbClr val="00B050"/>
                </a:solidFill>
                <a:latin typeface="Corbel" panose="020B0503020204020204" pitchFamily="34" charset="0"/>
              </a:rPr>
              <a:t>joita koet työssäsi</a:t>
            </a:r>
            <a:r>
              <a:rPr lang="fi-FI" sz="1200" b="1" dirty="0">
                <a:solidFill>
                  <a:srgbClr val="00B050"/>
                </a:solidFill>
              </a:rPr>
              <a:t>.</a:t>
            </a:r>
          </a:p>
          <a:p>
            <a:pPr marL="800100" lvl="1" indent="-342900">
              <a:lnSpc>
                <a:spcPts val="1400"/>
              </a:lnSpc>
              <a:buFont typeface="+mj-lt"/>
              <a:buAutoNum type="arabicPeriod"/>
            </a:pPr>
            <a:r>
              <a:rPr lang="fi-FI" sz="1200" dirty="0">
                <a:latin typeface="Roboto"/>
                <a:ea typeface="Verdana"/>
              </a:rPr>
              <a:t>Esittele </a:t>
            </a:r>
            <a:r>
              <a:rPr lang="fi-FI" sz="1200" b="1" dirty="0">
                <a:latin typeface="Roboto"/>
                <a:ea typeface="Verdana"/>
              </a:rPr>
              <a:t>työpohja</a:t>
            </a:r>
            <a:r>
              <a:rPr lang="fi-FI" sz="1200" dirty="0">
                <a:latin typeface="Roboto"/>
                <a:ea typeface="Verdana"/>
              </a:rPr>
              <a:t>.</a:t>
            </a:r>
          </a:p>
          <a:p>
            <a:pPr marL="800100" lvl="1" indent="-342900">
              <a:lnSpc>
                <a:spcPts val="1400"/>
              </a:lnSpc>
              <a:buFont typeface="+mj-lt"/>
              <a:buAutoNum type="arabicPeriod"/>
            </a:pPr>
            <a:r>
              <a:rPr lang="fi-FI" sz="1200" dirty="0">
                <a:latin typeface="Roboto"/>
                <a:ea typeface="Verdana"/>
              </a:rPr>
              <a:t>Määrittele työskentelyn </a:t>
            </a:r>
            <a:r>
              <a:rPr lang="fi-FI" sz="1200" b="1" dirty="0">
                <a:latin typeface="Roboto"/>
                <a:ea typeface="Verdana"/>
              </a:rPr>
              <a:t>aika</a:t>
            </a:r>
            <a:r>
              <a:rPr lang="fi-FI" sz="1200" dirty="0">
                <a:latin typeface="Roboto"/>
                <a:ea typeface="Verdana"/>
              </a:rPr>
              <a:t>. Työpohjan täyttö vie tavallisesti noin 45-60 minuuttia.</a:t>
            </a:r>
          </a:p>
          <a:p>
            <a:pPr marL="800100" lvl="1" indent="-342900">
              <a:lnSpc>
                <a:spcPts val="1400"/>
              </a:lnSpc>
              <a:buFont typeface="+mj-lt"/>
              <a:buAutoNum type="arabicPeriod"/>
            </a:pPr>
            <a:r>
              <a:rPr lang="fi-FI" sz="1200" dirty="0">
                <a:latin typeface="Roboto"/>
                <a:ea typeface="Verdana"/>
              </a:rPr>
              <a:t>Muodosta </a:t>
            </a:r>
            <a:r>
              <a:rPr lang="fi-FI" sz="1200" b="1" dirty="0">
                <a:latin typeface="Roboto"/>
                <a:ea typeface="Verdana"/>
              </a:rPr>
              <a:t>ryhmät</a:t>
            </a:r>
            <a:r>
              <a:rPr lang="fi-FI" sz="1200" dirty="0">
                <a:latin typeface="Roboto"/>
                <a:ea typeface="Verdana"/>
              </a:rPr>
              <a:t> (esim. </a:t>
            </a:r>
            <a:r>
              <a:rPr lang="fi-FI" sz="1200" dirty="0" err="1">
                <a:latin typeface="Roboto"/>
                <a:ea typeface="Verdana"/>
              </a:rPr>
              <a:t>Teams</a:t>
            </a:r>
            <a:r>
              <a:rPr lang="fi-FI" sz="1200" dirty="0">
                <a:latin typeface="Roboto"/>
                <a:ea typeface="Verdana"/>
              </a:rPr>
              <a:t>/</a:t>
            </a:r>
            <a:r>
              <a:rPr lang="fi-FI" sz="1200" dirty="0" err="1">
                <a:latin typeface="Roboto"/>
                <a:ea typeface="Verdana"/>
              </a:rPr>
              <a:t>Zoom</a:t>
            </a:r>
            <a:r>
              <a:rPr lang="fi-FI" sz="1200" dirty="0">
                <a:latin typeface="Roboto"/>
                <a:ea typeface="Verdana"/>
              </a:rPr>
              <a:t> tai pöytäryhmät). Suositeltava ryhmäkoko on 3-8 henkilöä.</a:t>
            </a:r>
          </a:p>
          <a:p>
            <a:pPr marL="800100" lvl="1" indent="-342900">
              <a:lnSpc>
                <a:spcPts val="1400"/>
              </a:lnSpc>
              <a:buFont typeface="+mj-lt"/>
              <a:buAutoNum type="arabicPeriod"/>
            </a:pPr>
            <a:r>
              <a:rPr lang="fi-FI" sz="1200" dirty="0">
                <a:latin typeface="Roboto"/>
                <a:ea typeface="Verdana"/>
              </a:rPr>
              <a:t>Jaa kullekin pienryhmälle oma työpohja (linkki tiedostoon tai tulostettu pohja ja tarvittavat välineet, kuten kyniä, Post-it -lappuja tms.).</a:t>
            </a:r>
          </a:p>
          <a:p>
            <a:pPr marL="800100" lvl="1" indent="-342900">
              <a:lnSpc>
                <a:spcPts val="1400"/>
              </a:lnSpc>
              <a:buAutoNum type="arabicPeriod"/>
            </a:pPr>
            <a:r>
              <a:rPr lang="fi-FI" sz="1200" dirty="0">
                <a:latin typeface="Roboto"/>
                <a:ea typeface="Verdana"/>
              </a:rPr>
              <a:t>Käynnistä työskentely ja kello.</a:t>
            </a:r>
            <a:endParaRPr lang="fi-FI"/>
          </a:p>
          <a:p>
            <a:pPr marL="800100" lvl="1" indent="-342900">
              <a:lnSpc>
                <a:spcPts val="1400"/>
              </a:lnSpc>
              <a:buFont typeface="+mj-lt"/>
              <a:buAutoNum type="arabicPeriod"/>
            </a:pPr>
            <a:r>
              <a:rPr lang="fi-FI" sz="1200" dirty="0">
                <a:latin typeface="Roboto"/>
                <a:ea typeface="Verdana"/>
              </a:rPr>
              <a:t>Fasilitaattorina roolisi on luoda turvallinen ilmapiiri, varmistaa ohjeiden ymmärtäminen, sekä katsoa, että työskentely pääsee käyntiin ja etenee.</a:t>
            </a:r>
          </a:p>
          <a:p>
            <a:pPr marL="800100" lvl="1" indent="-342900">
              <a:lnSpc>
                <a:spcPts val="1400"/>
              </a:lnSpc>
              <a:buFont typeface="+mj-lt"/>
              <a:buAutoNum type="arabicPeriod"/>
            </a:pPr>
            <a:r>
              <a:rPr lang="fi-FI" sz="1200" dirty="0">
                <a:latin typeface="Roboto"/>
                <a:ea typeface="Verdana"/>
              </a:rPr>
              <a:t>Noin 10 minuuttia ennen suunnitellun ajan loppumista tarkista työskentelyn tilanne, kerro jäljellä oleva aika ja kysy tarpeesta lisäajalle.</a:t>
            </a:r>
          </a:p>
          <a:p>
            <a:pPr marL="800100" lvl="1" indent="-342900">
              <a:lnSpc>
                <a:spcPts val="1400"/>
              </a:lnSpc>
              <a:buFont typeface="+mj-lt"/>
              <a:buAutoNum type="arabicPeriod"/>
            </a:pPr>
            <a:r>
              <a:rPr lang="fi-FI" sz="1200" dirty="0">
                <a:latin typeface="Roboto"/>
                <a:ea typeface="Verdana"/>
              </a:rPr>
              <a:t>Lopuksi ryhmät esittelevät täyttämiään työpohjia, esim. 10 minuuttia per ryhmä keskusteluineen.</a:t>
            </a:r>
            <a:endParaRPr lang="fi-FI" sz="1400" dirty="0">
              <a:latin typeface="Roboto"/>
              <a:ea typeface="Verdana"/>
            </a:endParaRPr>
          </a:p>
          <a:p>
            <a:pPr>
              <a:lnSpc>
                <a:spcPts val="1400"/>
              </a:lnSpc>
            </a:pPr>
            <a:r>
              <a:rPr lang="fi-FI" sz="1400" dirty="0">
                <a:latin typeface="Roboto"/>
                <a:ea typeface="Verdana"/>
              </a:rPr>
              <a:t>Työskentelyohjeet esimerkkeineen löytyvät työpohjasta (diat 3-4).</a:t>
            </a:r>
          </a:p>
          <a:p>
            <a:pPr>
              <a:lnSpc>
                <a:spcPts val="1400"/>
              </a:lnSpc>
            </a:pPr>
            <a:r>
              <a:rPr lang="fi-FI" sz="1400" dirty="0">
                <a:latin typeface="Roboto"/>
                <a:ea typeface="Verdana"/>
              </a:rPr>
              <a:t> </a:t>
            </a:r>
            <a:r>
              <a:rPr lang="fi-FI" sz="1400" dirty="0">
                <a:latin typeface="Roboto"/>
                <a:ea typeface="Verdana"/>
                <a:hlinkClick r:id="rId2"/>
              </a:rPr>
              <a:t>Katso tästä lisätietoa ja esimerkkejä</a:t>
            </a:r>
            <a:endParaRPr lang="fi-FI" sz="1400" dirty="0">
              <a:latin typeface="Roboto"/>
              <a:ea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9031801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B334637F-ED83-EE5B-B33B-67485AD648D1}"/>
              </a:ext>
            </a:extLst>
          </p:cNvPr>
          <p:cNvSpPr txBox="1">
            <a:spLocks/>
          </p:cNvSpPr>
          <p:nvPr/>
        </p:nvSpPr>
        <p:spPr>
          <a:xfrm>
            <a:off x="7258319" y="1164203"/>
            <a:ext cx="4383075" cy="4892468"/>
          </a:xfrm>
          <a:prstGeom prst="rect">
            <a:avLst/>
          </a:prstGeom>
        </p:spPr>
        <p:txBody>
          <a:bodyPr lIns="91440" tIns="45721" rIns="91440" bIns="45721" anchor="t">
            <a:noAutofit/>
          </a:bodyPr>
          <a:lstStyle>
            <a:lvl1pPr marL="240030" indent="-240030" algn="l" defTabSz="960120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Char char="•"/>
              <a:defRPr sz="29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9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015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021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027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4033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039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45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8051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538170">
              <a:lnSpc>
                <a:spcPct val="100000"/>
              </a:lnSpc>
              <a:buNone/>
            </a:pPr>
            <a:r>
              <a:rPr lang="fi-FI" sz="1200" b="1" u="sng" dirty="0">
                <a:solidFill>
                  <a:srgbClr val="00B050"/>
                </a:solidFill>
              </a:rPr>
              <a:t>Kirjoita</a:t>
            </a:r>
            <a:r>
              <a:rPr lang="fi-FI" sz="1200" b="1" dirty="0">
                <a:solidFill>
                  <a:srgbClr val="00B050"/>
                </a:solidFill>
              </a:rPr>
              <a:t> Tunnepizzan oheen niitä tunteita</a:t>
            </a:r>
            <a:r>
              <a:rPr lang="fi-FI" sz="1200" dirty="0">
                <a:solidFill>
                  <a:srgbClr val="00B050"/>
                </a:solidFill>
              </a:rPr>
              <a:t>, </a:t>
            </a:r>
            <a:r>
              <a:rPr lang="fi-FI" sz="1200" b="1" dirty="0">
                <a:solidFill>
                  <a:srgbClr val="00B050"/>
                </a:solidFill>
              </a:rPr>
              <a:t>joita koet [kirjoita tähän fokus]</a:t>
            </a:r>
            <a:r>
              <a:rPr lang="fi-FI" sz="1200" dirty="0">
                <a:solidFill>
                  <a:srgbClr val="00B050"/>
                </a:solidFill>
              </a:rPr>
              <a:t>.</a:t>
            </a:r>
          </a:p>
          <a:p>
            <a:pPr marL="182248" lvl="1" indent="-182248" defTabSz="53817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fi-FI" sz="1050" b="1" dirty="0">
                <a:solidFill>
                  <a:srgbClr val="00B050"/>
                </a:solidFill>
              </a:rPr>
              <a:t>Lisää -&gt; Tekstiruutu</a:t>
            </a:r>
          </a:p>
          <a:p>
            <a:pPr marL="182248" lvl="1" indent="-182248" defTabSz="53817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fi-FI" sz="1050" dirty="0">
                <a:solidFill>
                  <a:srgbClr val="00B050"/>
                </a:solidFill>
              </a:rPr>
              <a:t>Pizzaan on laitettu </a:t>
            </a:r>
            <a:r>
              <a:rPr lang="fi-FI" sz="1050" i="1" dirty="0">
                <a:solidFill>
                  <a:srgbClr val="00B050"/>
                </a:solidFill>
              </a:rPr>
              <a:t>esimerkkejä</a:t>
            </a:r>
            <a:r>
              <a:rPr lang="fi-FI" sz="1050" dirty="0">
                <a:solidFill>
                  <a:srgbClr val="00B050"/>
                </a:solidFill>
              </a:rPr>
              <a:t>. Kirjoita sama tunne uudestaan, jos olet sellaisen kokenut (kuten esimerkkeinä lisätyt </a:t>
            </a:r>
            <a:r>
              <a:rPr lang="fi-FI" sz="1050" i="1" dirty="0">
                <a:solidFill>
                  <a:srgbClr val="00B050"/>
                </a:solidFill>
              </a:rPr>
              <a:t>onnellisuus, tyytyväisyys, pettymys </a:t>
            </a:r>
            <a:r>
              <a:rPr lang="fi-FI" sz="1050" dirty="0">
                <a:solidFill>
                  <a:srgbClr val="00B050"/>
                </a:solidFill>
              </a:rPr>
              <a:t>ja </a:t>
            </a:r>
            <a:r>
              <a:rPr lang="fi-FI" sz="1050" i="1" dirty="0">
                <a:solidFill>
                  <a:srgbClr val="00B050"/>
                </a:solidFill>
              </a:rPr>
              <a:t>ärtymys</a:t>
            </a:r>
            <a:r>
              <a:rPr lang="fi-FI" sz="1050" dirty="0">
                <a:solidFill>
                  <a:srgbClr val="00B050"/>
                </a:solidFill>
              </a:rPr>
              <a:t>).</a:t>
            </a:r>
          </a:p>
          <a:p>
            <a:pPr marL="182248" lvl="1" indent="-182248" defTabSz="53817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fi-FI" sz="1050" dirty="0">
                <a:solidFill>
                  <a:srgbClr val="00B050"/>
                </a:solidFill>
              </a:rPr>
              <a:t>Sama tunne voi tulla useampaan kertaan eri kirjoittajilta.</a:t>
            </a:r>
          </a:p>
          <a:p>
            <a:pPr marL="182248" indent="-182248" defTabSz="538170">
              <a:lnSpc>
                <a:spcPct val="100000"/>
              </a:lnSpc>
              <a:spcBef>
                <a:spcPts val="0"/>
              </a:spcBef>
              <a:buNone/>
              <a:tabLst>
                <a:tab pos="358780" algn="l"/>
              </a:tabLst>
            </a:pPr>
            <a:endParaRPr lang="fi-FI" sz="300" dirty="0">
              <a:solidFill>
                <a:srgbClr val="00B050"/>
              </a:solidFill>
            </a:endParaRPr>
          </a:p>
          <a:p>
            <a:pPr marL="182248" lvl="1" indent="-182248" defTabSz="538170">
              <a:lnSpc>
                <a:spcPct val="100000"/>
              </a:lnSpc>
              <a:buFont typeface="Wingdings" panose="05000000000000000000" pitchFamily="2" charset="2"/>
              <a:buChar char="§"/>
              <a:tabLst>
                <a:tab pos="358780" algn="l"/>
              </a:tabLst>
            </a:pPr>
            <a:r>
              <a:rPr lang="fi-FI" sz="1050" dirty="0">
                <a:solidFill>
                  <a:srgbClr val="00B050"/>
                </a:solidFill>
              </a:rPr>
              <a:t>Laita teksti mielestäsi parhaiten </a:t>
            </a:r>
            <a:r>
              <a:rPr lang="fi-FI" sz="1050" b="1" dirty="0">
                <a:solidFill>
                  <a:srgbClr val="00B050"/>
                </a:solidFill>
              </a:rPr>
              <a:t>sopivan tunneperheen kohdalle.</a:t>
            </a:r>
            <a:endParaRPr lang="fi-FI" sz="1050" dirty="0">
              <a:solidFill>
                <a:srgbClr val="00B050"/>
              </a:solidFill>
            </a:endParaRPr>
          </a:p>
          <a:p>
            <a:pPr marL="182248" indent="-182248" defTabSz="538170">
              <a:lnSpc>
                <a:spcPct val="100000"/>
              </a:lnSpc>
              <a:spcBef>
                <a:spcPts val="0"/>
              </a:spcBef>
              <a:buNone/>
            </a:pPr>
            <a:endParaRPr lang="fi-FI" sz="400" dirty="0"/>
          </a:p>
          <a:p>
            <a:pPr marL="0" indent="0" defTabSz="538170">
              <a:lnSpc>
                <a:spcPct val="100000"/>
              </a:lnSpc>
              <a:buNone/>
            </a:pPr>
            <a:r>
              <a:rPr lang="fi-FI" sz="1200" b="1" u="sng" dirty="0">
                <a:solidFill>
                  <a:srgbClr val="FF0000"/>
                </a:solidFill>
              </a:rPr>
              <a:t>Keskustelkaa</a:t>
            </a:r>
            <a:r>
              <a:rPr lang="fi-FI" sz="1200" b="1" dirty="0">
                <a:solidFill>
                  <a:srgbClr val="FF0000"/>
                </a:solidFill>
              </a:rPr>
              <a:t> em. tunteista pienryhmässä. </a:t>
            </a:r>
          </a:p>
          <a:p>
            <a:pPr marL="182248" lvl="2" indent="-182248" defTabSz="53817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fi-FI" sz="1050" dirty="0">
                <a:solidFill>
                  <a:srgbClr val="FF0000"/>
                </a:solidFill>
              </a:rPr>
              <a:t>Mitä kirjoittamasi tunne itse asiassa </a:t>
            </a:r>
            <a:r>
              <a:rPr lang="fi-FI" sz="1050" b="1" dirty="0">
                <a:solidFill>
                  <a:srgbClr val="FF0000"/>
                </a:solidFill>
              </a:rPr>
              <a:t>tarkoittaa</a:t>
            </a:r>
            <a:r>
              <a:rPr lang="fi-FI" sz="1050" dirty="0">
                <a:solidFill>
                  <a:srgbClr val="FF0000"/>
                </a:solidFill>
              </a:rPr>
              <a:t>. Onko esim. ärtymys oikeasti ärtymystä vai lopulta esim. pettymystä tai hämmennystä? Kuinka hyvin tunnistat ja erotat tunteet (omat ja muiden) toisistaan?</a:t>
            </a:r>
          </a:p>
          <a:p>
            <a:pPr marL="182248" lvl="2" indent="-182248" defTabSz="53817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fi-FI" sz="1050" b="1" dirty="0">
                <a:solidFill>
                  <a:srgbClr val="FF0000"/>
                </a:solidFill>
              </a:rPr>
              <a:t>Syistä</a:t>
            </a:r>
            <a:r>
              <a:rPr lang="fi-FI" sz="1050" dirty="0">
                <a:solidFill>
                  <a:srgbClr val="FF0000"/>
                </a:solidFill>
              </a:rPr>
              <a:t>, jotka aiheuttavat näitä tunteita sinulle.</a:t>
            </a:r>
          </a:p>
          <a:p>
            <a:pPr marL="182248" lvl="2" indent="-182248" defTabSz="53817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fi-FI" sz="1050" dirty="0">
                <a:solidFill>
                  <a:srgbClr val="FF0000"/>
                </a:solidFill>
              </a:rPr>
              <a:t>Ajatuksista/kokemuksista siitä, miten nämä tunteet </a:t>
            </a:r>
            <a:r>
              <a:rPr lang="fi-FI" sz="1050" b="1" dirty="0">
                <a:solidFill>
                  <a:srgbClr val="FF0000"/>
                </a:solidFill>
              </a:rPr>
              <a:t>vaikuttavat </a:t>
            </a:r>
            <a:r>
              <a:rPr lang="fi-FI" sz="1050" dirty="0">
                <a:solidFill>
                  <a:srgbClr val="FF0000"/>
                </a:solidFill>
              </a:rPr>
              <a:t>sinuun ja työhösi.</a:t>
            </a:r>
          </a:p>
          <a:p>
            <a:pPr marL="182248" lvl="2" indent="-182248" defTabSz="53817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fi-FI" sz="1050" b="1" dirty="0">
                <a:solidFill>
                  <a:srgbClr val="FF0000"/>
                </a:solidFill>
              </a:rPr>
              <a:t>Keinoista</a:t>
            </a:r>
            <a:r>
              <a:rPr lang="fi-FI" sz="1050" dirty="0">
                <a:solidFill>
                  <a:srgbClr val="FF0000"/>
                </a:solidFill>
              </a:rPr>
              <a:t>, joilla olet hallinnut tai pyrkinyt säätelemään (estämään, hillitsemään, synnyttämään, vahvistamaan, muuttamaan…) näitä tunteita.</a:t>
            </a:r>
          </a:p>
          <a:p>
            <a:pPr marL="0" lvl="2" indent="0" defTabSz="538170">
              <a:lnSpc>
                <a:spcPct val="100000"/>
              </a:lnSpc>
              <a:buNone/>
            </a:pPr>
            <a:endParaRPr lang="fi-FI" sz="300" dirty="0"/>
          </a:p>
          <a:p>
            <a:pPr marL="0" lvl="2" indent="0" defTabSz="538170">
              <a:lnSpc>
                <a:spcPct val="100000"/>
              </a:lnSpc>
              <a:buNone/>
            </a:pPr>
            <a:r>
              <a:rPr lang="fi-FI" sz="1200" b="1" u="sng" dirty="0">
                <a:solidFill>
                  <a:srgbClr val="002060"/>
                </a:solidFill>
              </a:rPr>
              <a:t>Kiteyttäkää</a:t>
            </a:r>
            <a:r>
              <a:rPr lang="fi-FI" sz="1200" b="1" dirty="0">
                <a:solidFill>
                  <a:srgbClr val="002060"/>
                </a:solidFill>
              </a:rPr>
              <a:t> keskeiset pohdinnat seuraavan sivun taulukkoon.</a:t>
            </a:r>
          </a:p>
          <a:p>
            <a:pPr marL="285750" lvl="2" indent="-285750" defTabSz="53817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fi-FI" sz="1050" dirty="0">
                <a:solidFill>
                  <a:srgbClr val="002060"/>
                </a:solidFill>
              </a:rPr>
              <a:t>Muutama keskeinen tai muuten merkittävä tunne per tunneperhe.</a:t>
            </a:r>
          </a:p>
          <a:p>
            <a:pPr marL="285750" lvl="2" indent="-285750" defTabSz="53817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fi-FI" sz="1050" dirty="0">
                <a:solidFill>
                  <a:srgbClr val="002060"/>
                </a:solidFill>
              </a:rPr>
              <a:t>Pyrkikää saamaan  kukin tunne-keino -”ketju” samalle riville (esimerkkeinä </a:t>
            </a:r>
            <a:r>
              <a:rPr lang="fi-FI" sz="1050" i="1" dirty="0">
                <a:solidFill>
                  <a:srgbClr val="002060"/>
                </a:solidFill>
              </a:rPr>
              <a:t>onnellisuus, tyytyväisyys, pettymys </a:t>
            </a:r>
            <a:r>
              <a:rPr lang="fi-FI" sz="1050" dirty="0">
                <a:solidFill>
                  <a:srgbClr val="002060"/>
                </a:solidFill>
              </a:rPr>
              <a:t>ja</a:t>
            </a:r>
            <a:r>
              <a:rPr lang="fi-FI" sz="1050" i="1" dirty="0">
                <a:solidFill>
                  <a:srgbClr val="002060"/>
                </a:solidFill>
              </a:rPr>
              <a:t> ärtymys</a:t>
            </a:r>
            <a:r>
              <a:rPr lang="fi-FI" sz="1050" dirty="0">
                <a:solidFill>
                  <a:srgbClr val="002060"/>
                </a:solidFill>
              </a:rPr>
              <a:t>).</a:t>
            </a:r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8B1A543-A3DE-E253-6BC7-C04A35004D2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918" y="231747"/>
            <a:ext cx="6049563" cy="5824924"/>
          </a:xfrm>
          <a:prstGeom prst="rect">
            <a:avLst/>
          </a:prstGeom>
        </p:spPr>
      </p:pic>
      <p:sp>
        <p:nvSpPr>
          <p:cNvPr id="12" name="TextBox 42">
            <a:extLst>
              <a:ext uri="{FF2B5EF4-FFF2-40B4-BE49-F238E27FC236}">
                <a16:creationId xmlns:a16="http://schemas.microsoft.com/office/drawing/2014/main" id="{1A8F3D12-BDD1-042E-2A2B-3C8E1509F44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019731" y="6056671"/>
            <a:ext cx="94769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i-FI" sz="800" dirty="0"/>
              <a:t>© Mika Boedeker </a:t>
            </a:r>
          </a:p>
        </p:txBody>
      </p:sp>
    </p:spTree>
    <p:extLst>
      <p:ext uri="{BB962C8B-B14F-4D97-AF65-F5344CB8AC3E}">
        <p14:creationId xmlns:p14="http://schemas.microsoft.com/office/powerpoint/2010/main" val="12783584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isällön paikkamerkki 3">
            <a:extLst>
              <a:ext uri="{FF2B5EF4-FFF2-40B4-BE49-F238E27FC236}">
                <a16:creationId xmlns:a16="http://schemas.microsoft.com/office/drawing/2014/main" id="{E40B94B0-D29C-EB18-0B87-E52BD88FE7F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0682756"/>
              </p:ext>
            </p:extLst>
          </p:nvPr>
        </p:nvGraphicFramePr>
        <p:xfrm>
          <a:off x="126999" y="1091380"/>
          <a:ext cx="11938001" cy="496529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63240">
                  <a:extLst>
                    <a:ext uri="{9D8B030D-6E8A-4147-A177-3AD203B41FA5}">
                      <a16:colId xmlns:a16="http://schemas.microsoft.com/office/drawing/2014/main" val="313503691"/>
                    </a:ext>
                  </a:extLst>
                </a:gridCol>
                <a:gridCol w="1467446">
                  <a:extLst>
                    <a:ext uri="{9D8B030D-6E8A-4147-A177-3AD203B41FA5}">
                      <a16:colId xmlns:a16="http://schemas.microsoft.com/office/drawing/2014/main" val="1670343435"/>
                    </a:ext>
                  </a:extLst>
                </a:gridCol>
                <a:gridCol w="3100781">
                  <a:extLst>
                    <a:ext uri="{9D8B030D-6E8A-4147-A177-3AD203B41FA5}">
                      <a16:colId xmlns:a16="http://schemas.microsoft.com/office/drawing/2014/main" val="821705018"/>
                    </a:ext>
                  </a:extLst>
                </a:gridCol>
                <a:gridCol w="3290828">
                  <a:extLst>
                    <a:ext uri="{9D8B030D-6E8A-4147-A177-3AD203B41FA5}">
                      <a16:colId xmlns:a16="http://schemas.microsoft.com/office/drawing/2014/main" val="512612407"/>
                    </a:ext>
                  </a:extLst>
                </a:gridCol>
                <a:gridCol w="2815706">
                  <a:extLst>
                    <a:ext uri="{9D8B030D-6E8A-4147-A177-3AD203B41FA5}">
                      <a16:colId xmlns:a16="http://schemas.microsoft.com/office/drawing/2014/main" val="2849371458"/>
                    </a:ext>
                  </a:extLst>
                </a:gridCol>
              </a:tblGrid>
              <a:tr h="253216">
                <a:tc>
                  <a:txBody>
                    <a:bodyPr/>
                    <a:lstStyle/>
                    <a:p>
                      <a:endParaRPr lang="fi-FI" sz="1400" dirty="0"/>
                    </a:p>
                  </a:txBody>
                  <a:tcPr marT="45721" marB="45721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100" dirty="0"/>
                        <a:t>TUNNE</a:t>
                      </a:r>
                    </a:p>
                  </a:txBody>
                  <a:tcPr marT="45721" marB="45721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100" dirty="0"/>
                        <a:t>TUNTEEN SYY</a:t>
                      </a:r>
                    </a:p>
                  </a:txBody>
                  <a:tcPr marT="45721" marB="45721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100" dirty="0"/>
                        <a:t>TUNTEEN VAIKUTUS</a:t>
                      </a:r>
                    </a:p>
                  </a:txBody>
                  <a:tcPr marT="45721" marB="45721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100" dirty="0"/>
                        <a:t>TUNTEEN SÄÄTELYKEINO</a:t>
                      </a:r>
                    </a:p>
                    <a:p>
                      <a:pPr algn="ctr"/>
                      <a:r>
                        <a:rPr lang="fi-FI" sz="800" dirty="0"/>
                        <a:t>(estäminen, hillitseminen, synnyttäminen, vahvistaminen, muuttaminen tms.)</a:t>
                      </a:r>
                    </a:p>
                  </a:txBody>
                  <a:tcPr marT="45721" marB="45721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1735217"/>
                  </a:ext>
                </a:extLst>
              </a:tr>
              <a:tr h="1119401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200"/>
                        </a:lnSpc>
                      </a:pPr>
                      <a:r>
                        <a:rPr lang="fi-FI" sz="1100" b="0" i="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ILON TUNNEPERHE​</a:t>
                      </a:r>
                      <a:endParaRPr lang="fi-FI" sz="16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 i="1" dirty="0"/>
                        <a:t>Onnellisuus</a:t>
                      </a:r>
                    </a:p>
                    <a:p>
                      <a:endParaRPr lang="fi-FI" sz="1000" b="1" i="0" dirty="0"/>
                    </a:p>
                  </a:txBody>
                  <a:tcPr marT="45721" marB="4572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i="1" dirty="0"/>
                        <a:t>Onnistuminen työssä</a:t>
                      </a:r>
                    </a:p>
                    <a:p>
                      <a:endParaRPr lang="fi-FI" sz="1000" i="0" dirty="0"/>
                    </a:p>
                  </a:txBody>
                  <a:tcPr marT="45721" marB="4572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i="1" dirty="0"/>
                        <a:t>Työn imu</a:t>
                      </a:r>
                    </a:p>
                    <a:p>
                      <a:endParaRPr lang="fi-FI" sz="1000" i="0" dirty="0"/>
                    </a:p>
                  </a:txBody>
                  <a:tcPr marT="45721" marB="4572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i="1" dirty="0"/>
                        <a:t>Optimistisen ajattelun ylläpitäminen</a:t>
                      </a:r>
                    </a:p>
                    <a:p>
                      <a:endParaRPr lang="fi-FI" sz="1000" i="0" dirty="0"/>
                    </a:p>
                  </a:txBody>
                  <a:tcPr marT="45721" marB="45721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3294875"/>
                  </a:ext>
                </a:extLst>
              </a:tr>
              <a:tr h="1081548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200"/>
                        </a:lnSpc>
                      </a:pPr>
                      <a:r>
                        <a:rPr lang="fi-FI" sz="1100" b="0" i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TYYNEYDEN TUNNEPERHE​</a:t>
                      </a:r>
                      <a:endParaRPr lang="fi-FI" sz="16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 i="1" dirty="0"/>
                        <a:t>Tyytyväisyys</a:t>
                      </a:r>
                    </a:p>
                  </a:txBody>
                  <a:tcPr marT="45721" marB="45721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i="1" dirty="0"/>
                        <a:t>Valmiiksi saaminen</a:t>
                      </a:r>
                    </a:p>
                  </a:txBody>
                  <a:tcPr marT="45721" marB="45721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i="1" dirty="0"/>
                        <a:t>Työssä viihtyminen</a:t>
                      </a:r>
                    </a:p>
                  </a:txBody>
                  <a:tcPr marT="45721" marB="45721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i="1" dirty="0"/>
                        <a:t>Asioiden huolellinen organisointi</a:t>
                      </a:r>
                    </a:p>
                  </a:txBody>
                  <a:tcPr marT="45721" marB="45721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8804112"/>
                  </a:ext>
                </a:extLst>
              </a:tr>
              <a:tr h="1120877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200"/>
                        </a:lnSpc>
                      </a:pPr>
                      <a:r>
                        <a:rPr lang="fi-FI" sz="1100" b="0" i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IKÄVYYDEN TUNNEPERHE​</a:t>
                      </a:r>
                      <a:endParaRPr lang="fi-FI" sz="16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 i="1" dirty="0"/>
                        <a:t>Pettymys</a:t>
                      </a:r>
                    </a:p>
                  </a:txBody>
                  <a:tcPr marT="45721" marB="45721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i="1" dirty="0"/>
                        <a:t>Epäonnistuminen työssä</a:t>
                      </a:r>
                    </a:p>
                  </a:txBody>
                  <a:tcPr marT="45721" marB="45721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i="1" dirty="0"/>
                        <a:t>Uupuminen</a:t>
                      </a:r>
                    </a:p>
                  </a:txBody>
                  <a:tcPr marT="45721" marB="45721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i="1" dirty="0"/>
                        <a:t>Armeliaisuus itselle</a:t>
                      </a:r>
                    </a:p>
                  </a:txBody>
                  <a:tcPr marT="45721" marB="45721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7717176"/>
                  </a:ext>
                </a:extLst>
              </a:tr>
              <a:tr h="1140543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200"/>
                        </a:lnSpc>
                      </a:pPr>
                      <a:r>
                        <a:rPr lang="fi-FI" sz="1100" b="0" i="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ÄRTYMYKSEN TUNNEPERHE​</a:t>
                      </a:r>
                      <a:endParaRPr lang="fi-FI" sz="16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 i="1" dirty="0"/>
                        <a:t>Ärtymys</a:t>
                      </a:r>
                    </a:p>
                  </a:txBody>
                  <a:tcPr marT="45721" marB="45721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i="1" dirty="0"/>
                        <a:t>Ristiriidat työssä</a:t>
                      </a:r>
                    </a:p>
                  </a:txBody>
                  <a:tcPr marT="45721" marB="45721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i="1" dirty="0"/>
                        <a:t>Pahantahtoisuus, hyökkäävä käyttäytyminen</a:t>
                      </a:r>
                    </a:p>
                  </a:txBody>
                  <a:tcPr marT="45721" marB="45721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i="1" dirty="0"/>
                        <a:t>Rauhoittuminen</a:t>
                      </a:r>
                    </a:p>
                  </a:txBody>
                  <a:tcPr marT="45721" marB="45721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54143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27470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AB tekstisivut">
  <a:themeElements>
    <a:clrScheme name="LAB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52FC1"/>
      </a:accent1>
      <a:accent2>
        <a:srgbClr val="00C1E5"/>
      </a:accent2>
      <a:accent3>
        <a:srgbClr val="00BD7F"/>
      </a:accent3>
      <a:accent4>
        <a:srgbClr val="B3EDFB"/>
      </a:accent4>
      <a:accent5>
        <a:srgbClr val="AEEFCE"/>
      </a:accent5>
      <a:accent6>
        <a:srgbClr val="FDEAE0"/>
      </a:accent6>
      <a:hlink>
        <a:srgbClr val="052FC1"/>
      </a:hlink>
      <a:folHlink>
        <a:srgbClr val="954F72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blipFill>
          <a:blip xmlns:r="http://schemas.openxmlformats.org/officeDocument/2006/relationships" r:embed="rId1"/>
          <a:srcRect/>
          <a:stretch>
            <a:fillRect t="-2593" b="-2593"/>
          </a:stretch>
        </a:blip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LAB-esityspohja-2024" id="{3430B154-5C4D-B04D-8186-B409347A2421}" vid="{5140467E-880B-AF4D-BB9C-9F495B3E2C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DC9374A001EA94185411B611B8FC3D3" ma:contentTypeVersion="13" ma:contentTypeDescription="Create a new document." ma:contentTypeScope="" ma:versionID="2af1ff6e7c40847d48ef3921da9abcac">
  <xsd:schema xmlns:xsd="http://www.w3.org/2001/XMLSchema" xmlns:xs="http://www.w3.org/2001/XMLSchema" xmlns:p="http://schemas.microsoft.com/office/2006/metadata/properties" xmlns:ns1="http://schemas.microsoft.com/sharepoint/v3" xmlns:ns2="bc301d38-12cc-4e48-ac43-bc3e3430e103" xmlns:ns3="4f60e5fd-0e47-40d0-970f-82b9f737f7dc" targetNamespace="http://schemas.microsoft.com/office/2006/metadata/properties" ma:root="true" ma:fieldsID="30119721f3b0836e7caf980aeb6deeb8" ns1:_="" ns2:_="" ns3:_="">
    <xsd:import namespace="http://schemas.microsoft.com/sharepoint/v3"/>
    <xsd:import namespace="bc301d38-12cc-4e48-ac43-bc3e3430e103"/>
    <xsd:import namespace="4f60e5fd-0e47-40d0-970f-82b9f737f7d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9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0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301d38-12cc-4e48-ac43-bc3e3430e10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eef07030-0f6a-43b1-b2b9-3b252e59dea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60e5fd-0e47-40d0-970f-82b9f737f7dc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6434e814-fbec-4e0b-92b6-04a487c36c7d}" ma:internalName="TaxCatchAll" ma:showField="CatchAllData" ma:web="4f60e5fd-0e47-40d0-970f-82b9f737f7d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c301d38-12cc-4e48-ac43-bc3e3430e103">
      <Terms xmlns="http://schemas.microsoft.com/office/infopath/2007/PartnerControls"/>
    </lcf76f155ced4ddcb4097134ff3c332f>
    <TaxCatchAll xmlns="4f60e5fd-0e47-40d0-970f-82b9f737f7dc" xsi:nil="true"/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FD7BF7C0-0A48-480E-9F2A-06596E53D5F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3280758-8F69-4600-BCBC-BC12A7ACC62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bc301d38-12cc-4e48-ac43-bc3e3430e103"/>
    <ds:schemaRef ds:uri="4f60e5fd-0e47-40d0-970f-82b9f737f7d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DA06E16-FF23-43AD-B811-F5D49F5AE5A6}">
  <ds:schemaRefs>
    <ds:schemaRef ds:uri="http://schemas.openxmlformats.org/package/2006/metadata/core-properties"/>
    <ds:schemaRef ds:uri="http://purl.org/dc/terms/"/>
    <ds:schemaRef ds:uri="bc301d38-12cc-4e48-ac43-bc3e3430e103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4f60e5fd-0e47-40d0-970f-82b9f737f7dc"/>
    <ds:schemaRef ds:uri="http://www.w3.org/XML/1998/namespace"/>
    <ds:schemaRef ds:uri="http://purl.org/dc/dcmitype/"/>
    <ds:schemaRef ds:uri="http://schemas.microsoft.com/sharepoint/v3"/>
  </ds:schemaRefs>
</ds:datastoreItem>
</file>

<file path=docMetadata/LabelInfo.xml><?xml version="1.0" encoding="utf-8"?>
<clbl:labelList xmlns:clbl="http://schemas.microsoft.com/office/2020/mipLabelMetadata">
  <clbl:label id="{0dc41d9b-b010-4340-bce3-e554a9fc2bef}" enabled="1" method="Privileged" siteId="{fa6944af-cc7c-4cd8-9154-c01132798910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610</Words>
  <Application>Microsoft Office PowerPoint</Application>
  <PresentationFormat>Widescreen</PresentationFormat>
  <Paragraphs>69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Aptos</vt:lpstr>
      <vt:lpstr>Arial</vt:lpstr>
      <vt:lpstr>Corbel</vt:lpstr>
      <vt:lpstr>Roboto</vt:lpstr>
      <vt:lpstr>Wingdings</vt:lpstr>
      <vt:lpstr>LAB tekstisivut</vt:lpstr>
      <vt:lpstr>Tunteiden työstäminen</vt:lpstr>
      <vt:lpstr>“Tunnepizzan” käyttö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Kirsi Tanner (TAMK)</dc:creator>
  <cp:lastModifiedBy>Mika Kylänen (TAMK)</cp:lastModifiedBy>
  <cp:revision>5</cp:revision>
  <dcterms:created xsi:type="dcterms:W3CDTF">2025-03-31T07:10:53Z</dcterms:created>
  <dcterms:modified xsi:type="dcterms:W3CDTF">2025-08-12T11:56:04Z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0x0101002DC9374A001EA94185411B611B8FC3D3</vt:lpwstr>
  </property>
  <property fmtid="{D5CDD505-2E9C-101B-9397-08002B2CF9AE}" pid="3" name="MediaServiceImageTags">
    <vt:lpwstr/>
  </property>
</Properties>
</file>