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1"/>
  </p:notesMasterIdLst>
  <p:sldIdLst>
    <p:sldId id="782" r:id="rId5"/>
    <p:sldId id="864" r:id="rId6"/>
    <p:sldId id="865" r:id="rId7"/>
    <p:sldId id="866" r:id="rId8"/>
    <p:sldId id="867" r:id="rId9"/>
    <p:sldId id="868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13F4CC-BC64-456A-A16C-E830C81E7CAA}" v="10" dt="2025-08-19T13:12:21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59" d="100"/>
          <a:sy n="59" d="100"/>
        </p:scale>
        <p:origin x="8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6FFAF-928C-4338-9C6F-377821F6C9DA}" type="datetimeFigureOut">
              <a:rPr lang="fi-FI" smtClean="0"/>
              <a:t>25.8.2025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F5E2E-DC25-45F0-8658-AC702BA5D9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0152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A8ED9-F601-C0B1-5F21-829F01F3B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AD897F-20B8-0B17-5A39-568322CD01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63CAC2-9EBF-A930-2602-9083D65E7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817FC-9F86-918C-6C78-25D816934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187" y="5395215"/>
            <a:ext cx="43053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4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6B2C8-7E46-162C-34EF-FA68E279B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7EDA64-C80D-8002-97BE-7091B78D4F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713247-1203-288B-3EAC-FC074D674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A08C8-D6EF-FC6A-6B60-6643DC1E2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187" y="5395215"/>
            <a:ext cx="43053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47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6.jpeg"/><Relationship Id="rId9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31A627B-3531-FF40-9DE2-9148B4588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4943" y="2834029"/>
            <a:ext cx="5902113" cy="118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08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636D2C5-F6B8-58ED-B9E0-50EA67ACC7C2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0" i="0">
                <a:latin typeface="Roboto" panose="02000000000000000000" pitchFamily="2" charset="0"/>
              </a:rPr>
              <a:t>&lt;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494" t="7778" r="20986" b="5556"/>
          <a:stretch/>
        </p:blipFill>
        <p:spPr>
          <a:xfrm>
            <a:off x="0" y="12700"/>
            <a:ext cx="42712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17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5AECA219-C8C0-AAE3-1D43-98B4D5A15323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494" r="20986"/>
          <a:stretch/>
        </p:blipFill>
        <p:spPr>
          <a:xfrm>
            <a:off x="0" y="0"/>
            <a:ext cx="427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8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901E0A7A-44F2-C075-9026-B7E7D3FC1287}"/>
              </a:ext>
            </a:extLst>
          </p:cNvPr>
          <p:cNvSpPr>
            <a:spLocks/>
          </p:cNvSpPr>
          <p:nvPr userDrawn="1"/>
        </p:nvSpPr>
        <p:spPr>
          <a:xfrm>
            <a:off x="4271211" y="0"/>
            <a:ext cx="7920789" cy="2743200"/>
          </a:xfrm>
          <a:prstGeom prst="rect">
            <a:avLst/>
          </a:prstGeom>
          <a:solidFill>
            <a:srgbClr val="8FC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404B261E-C14B-0CCA-3EA0-6C863EEB4D0D}"/>
              </a:ext>
            </a:extLst>
          </p:cNvPr>
          <p:cNvSpPr>
            <a:spLocks/>
          </p:cNvSpPr>
          <p:nvPr userDrawn="1"/>
        </p:nvSpPr>
        <p:spPr>
          <a:xfrm>
            <a:off x="4271211" y="2743200"/>
            <a:ext cx="7920789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3429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3190838"/>
            <a:ext cx="60960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111" r="30975"/>
          <a:stretch/>
        </p:blipFill>
        <p:spPr>
          <a:xfrm>
            <a:off x="0" y="0"/>
            <a:ext cx="427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218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98F38D7B-02A0-1D66-0402-3FB8574757F3}"/>
              </a:ext>
            </a:extLst>
          </p:cNvPr>
          <p:cNvSpPr>
            <a:spLocks/>
          </p:cNvSpPr>
          <p:nvPr userDrawn="1"/>
        </p:nvSpPr>
        <p:spPr>
          <a:xfrm>
            <a:off x="4271211" y="0"/>
            <a:ext cx="7920789" cy="5943600"/>
          </a:xfrm>
          <a:prstGeom prst="rect">
            <a:avLst/>
          </a:prstGeom>
          <a:solidFill>
            <a:srgbClr val="8FC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111" t="13333" r="30975"/>
          <a:stretch/>
        </p:blipFill>
        <p:spPr>
          <a:xfrm>
            <a:off x="0" y="0"/>
            <a:ext cx="42712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52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302A1E-E2C8-5344-87F7-D19C6149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80772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9F93F8F-7C87-634E-9BC1-5BCB312B4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59660"/>
            <a:ext cx="8077200" cy="351254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35106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302A1E-E2C8-5344-87F7-D19C6149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10462846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9F93F8F-7C87-634E-9BC1-5BCB312B4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59660"/>
            <a:ext cx="10462846" cy="351254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216597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Kuva,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C4324472-52B4-16EB-759F-48DB35D3B2A0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52" y="703730"/>
            <a:ext cx="6319285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752" y="2837330"/>
            <a:ext cx="6319284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C69A238-A39D-2F29-C29B-1C730003B9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1759" y="0"/>
            <a:ext cx="4460241" cy="685800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72533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- Kuva,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17" y="685800"/>
            <a:ext cx="6234545" cy="1962076"/>
          </a:xfrm>
        </p:spPr>
        <p:txBody>
          <a:bodyPr anchor="b" anchorCtr="0">
            <a:normAutofit/>
          </a:bodyPr>
          <a:lstStyle>
            <a:lvl1pPr>
              <a:defRPr sz="36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7018" y="2819400"/>
            <a:ext cx="6234545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A29DF2-66F3-CC43-A45F-4D857441EE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4460241" cy="594360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9561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- Kuva,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0" y="685800"/>
            <a:ext cx="4460240" cy="1962076"/>
          </a:xfrm>
        </p:spPr>
        <p:txBody>
          <a:bodyPr anchor="b" anchorCtr="0">
            <a:normAutofit/>
          </a:bodyPr>
          <a:lstStyle>
            <a:lvl1pPr>
              <a:defRPr sz="36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67600" y="2819400"/>
            <a:ext cx="399288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A29DF2-66F3-CC43-A45F-4D857441EE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6263641" cy="594360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70844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A29DF2-66F3-CC43-A45F-4D857441EE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685800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57390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erit_log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2C467FE-FEE5-86EA-14E7-B04EBF78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86481" y="2984783"/>
            <a:ext cx="6219039" cy="88843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6C63E3C-D18E-4DF1-F170-2A3AA21287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11331" y="6125125"/>
            <a:ext cx="1669729" cy="48261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FE31B90C-21D5-83EE-0C2D-5039986D7A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69971" y="6094227"/>
            <a:ext cx="1505680" cy="570475"/>
          </a:xfrm>
          <a:prstGeom prst="rect">
            <a:avLst/>
          </a:prstGeom>
        </p:spPr>
      </p:pic>
      <p:pic>
        <p:nvPicPr>
          <p:cNvPr id="10" name="Kuva 9" descr="Kuva, joka sisältää kohteen kuvakaappaus, Sähkönsininen, Fontti, Majorellen sininen&#10;&#10;Kuvaus luotu automaattisesti">
            <a:extLst>
              <a:ext uri="{FF2B5EF4-FFF2-40B4-BE49-F238E27FC236}">
                <a16:creationId xmlns:a16="http://schemas.microsoft.com/office/drawing/2014/main" id="{A1E5FD1C-021F-115E-93FE-F817EA1AAFA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8783" y="6165071"/>
            <a:ext cx="1762678" cy="41787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109EC3BF-9C64-4D87-5084-272D093404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783484" y="6015571"/>
            <a:ext cx="2390562" cy="5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14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87FC5A21-4B8C-9BCF-9B4F-E3F35CD55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929" t="16739" b="21226"/>
          <a:stretch/>
        </p:blipFill>
        <p:spPr>
          <a:xfrm>
            <a:off x="1" y="0"/>
            <a:ext cx="12191999" cy="589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E15B15-0AEE-CE4B-A24F-CAB1621DE23F}"/>
              </a:ext>
            </a:extLst>
          </p:cNvPr>
          <p:cNvSpPr/>
          <p:nvPr userDrawn="1"/>
        </p:nvSpPr>
        <p:spPr>
          <a:xfrm>
            <a:off x="6096000" y="754380"/>
            <a:ext cx="6096000" cy="447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0" y="373380"/>
            <a:ext cx="4460240" cy="1962076"/>
          </a:xfrm>
        </p:spPr>
        <p:txBody>
          <a:bodyPr anchor="b" anchorCtr="0">
            <a:normAutofit/>
          </a:bodyPr>
          <a:lstStyle>
            <a:lvl1pPr>
              <a:defRPr sz="36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2000" y="2506980"/>
            <a:ext cx="399288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676536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7FC5A21-4B8C-9BCF-9B4F-E3F35CD55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7" b="21803"/>
          <a:stretch/>
        </p:blipFill>
        <p:spPr>
          <a:xfrm flipH="1">
            <a:off x="0" y="0"/>
            <a:ext cx="12191999" cy="5905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E15B15-0AEE-CE4B-A24F-CAB1621DE23F}"/>
              </a:ext>
            </a:extLst>
          </p:cNvPr>
          <p:cNvSpPr/>
          <p:nvPr userDrawn="1"/>
        </p:nvSpPr>
        <p:spPr>
          <a:xfrm>
            <a:off x="6096000" y="876300"/>
            <a:ext cx="6096000" cy="422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0" y="246380"/>
            <a:ext cx="4460240" cy="1962076"/>
          </a:xfrm>
        </p:spPr>
        <p:txBody>
          <a:bodyPr anchor="b" anchorCtr="0">
            <a:normAutofit/>
          </a:bodyPr>
          <a:lstStyle>
            <a:lvl1pPr>
              <a:defRPr sz="36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2000" y="2379980"/>
            <a:ext cx="399288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559774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C870E2BD-6052-740B-8FEE-3DE7CDB497EB}"/>
              </a:ext>
            </a:extLst>
          </p:cNvPr>
          <p:cNvSpPr>
            <a:spLocks/>
          </p:cNvSpPr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8FC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B28F5F08-B475-F1CD-411C-74C41FEFA8EF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FA6FCD-C9BA-EA8A-8706-ECF87819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9582" y="2168202"/>
            <a:ext cx="1002675" cy="1002675"/>
          </a:xfrm>
          <a:prstGeom prst="rect">
            <a:avLst/>
          </a:prstGeom>
          <a:noFill/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909320"/>
            <a:ext cx="9032240" cy="3520440"/>
          </a:xfrm>
        </p:spPr>
        <p:txBody>
          <a:bodyPr anchor="b" anchorCtr="0">
            <a:normAutofit/>
          </a:bodyPr>
          <a:lstStyle>
            <a:lvl1pPr algn="ctr">
              <a:defRPr sz="3600" b="0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noProof="0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01277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FA6FCD-C9BA-EA8A-8706-ECF87819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9582" y="2168202"/>
            <a:ext cx="1002675" cy="1002675"/>
          </a:xfrm>
          <a:prstGeom prst="rect">
            <a:avLst/>
          </a:prstGeom>
          <a:noFill/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909320"/>
            <a:ext cx="9032240" cy="3520440"/>
          </a:xfrm>
        </p:spPr>
        <p:txBody>
          <a:bodyPr anchor="b" anchorCtr="0">
            <a:normAutofit/>
          </a:bodyPr>
          <a:lstStyle>
            <a:lvl1pPr algn="ctr">
              <a:defRPr sz="3600" b="0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noProof="0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47077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7CBF7B2A-BAFF-7873-EE58-9475CBC8950E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820C41C-B776-6003-157B-CE79BB0F4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58427" y="5553846"/>
            <a:ext cx="3075146" cy="439306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AD5164E-3A2A-F646-9FC4-CF5B1B4AE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1349"/>
            <a:ext cx="9144000" cy="2075301"/>
          </a:xfrm>
        </p:spPr>
        <p:txBody>
          <a:bodyPr anchor="b">
            <a:normAutofit/>
          </a:bodyPr>
          <a:lstStyle>
            <a:lvl1pPr algn="ctr">
              <a:defRPr sz="6000" b="1" i="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8968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820C41C-B776-6003-157B-CE79BB0F4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748071" y="339031"/>
            <a:ext cx="3075146" cy="439306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AD5164E-3A2A-F646-9FC4-CF5B1B4AE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1349"/>
            <a:ext cx="9144000" cy="2075301"/>
          </a:xfrm>
        </p:spPr>
        <p:txBody>
          <a:bodyPr anchor="b">
            <a:normAutofit/>
          </a:bodyPr>
          <a:lstStyle>
            <a:lvl1pPr algn="ctr">
              <a:defRPr sz="6000" b="1" i="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4564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,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3798FB-DE23-14D8-058F-6FBFE990461A}"/>
              </a:ext>
            </a:extLst>
          </p:cNvPr>
          <p:cNvSpPr/>
          <p:nvPr userDrawn="1"/>
        </p:nvSpPr>
        <p:spPr>
          <a:xfrm>
            <a:off x="0" y="0"/>
            <a:ext cx="98266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0E5C-EB0E-EADE-E623-40389A52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25" y="620714"/>
            <a:ext cx="982662" cy="5616574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DFC642B-7511-250F-6B8B-EA11003D0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3442" y="1159677"/>
            <a:ext cx="9125895" cy="411173"/>
          </a:xfrm>
        </p:spPr>
        <p:txBody>
          <a:bodyPr wrap="square" anchor="t" anchorCtr="0">
            <a:noAutofit/>
          </a:bodyPr>
          <a:lstStyle>
            <a:lvl1pPr>
              <a:defRPr sz="3200"/>
            </a:lvl1pPr>
          </a:lstStyle>
          <a:p>
            <a:r>
              <a:rPr lang="fi-FI" noProof="0"/>
              <a:t>Lisää otsikko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AC2D0-94FC-86FC-1CC6-87C74AAF4EC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083443" y="1731172"/>
            <a:ext cx="9125895" cy="45061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1600"/>
            </a:lvl1pPr>
            <a:lvl2pPr indent="-164592">
              <a:defRPr/>
            </a:lvl2pPr>
            <a:lvl3pPr indent="-164592">
              <a:defRPr/>
            </a:lvl3pPr>
            <a:lvl4pPr indent="-164592">
              <a:defRPr/>
            </a:lvl4pPr>
            <a:lvl5pPr indent="-164592">
              <a:defRPr/>
            </a:lvl5pPr>
          </a:lstStyle>
          <a:p>
            <a:pPr lvl="0"/>
            <a:r>
              <a:rPr lang="fi-FI" noProof="0"/>
              <a:t>Lisää tekstiä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835957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55C3B1-1290-994F-8F96-6BD9C0608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B68357-60E2-20B1-49B6-5651402D3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586670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2800" y="914275"/>
            <a:ext cx="7018337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223820"/>
            <a:ext cx="3932237" cy="364516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C8266D3E-AC56-2BAF-56F4-AF9FCD6C2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654655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92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it_log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EB277CE8-A2F7-5F03-A1A5-4AB81FD660FC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81A3050-0527-DB6F-F2BA-EB5DD6A24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86481" y="2984783"/>
            <a:ext cx="6219039" cy="8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44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3A23-4E1C-A200-A5DC-AFE8E46D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7651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k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EB277CE8-A2F7-5F03-A1A5-4AB81FD660FC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0" i="0">
                <a:latin typeface="Roboto" panose="02000000000000000000" pitchFamily="2" charset="0"/>
              </a:rPr>
              <a:t>&lt;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DDFA665-3EAD-E259-6D2A-0F2CFC0254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5573" y="1819949"/>
            <a:ext cx="2124890" cy="42814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D09503E-B7E3-F3C3-4947-87D407B4C5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41564" y="1634516"/>
            <a:ext cx="2108873" cy="79901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B0B6BC5-EF00-C852-6DEC-9CAD3E3811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27870" y="1713301"/>
            <a:ext cx="2687952" cy="641443"/>
          </a:xfrm>
          <a:prstGeom prst="rect">
            <a:avLst/>
          </a:prstGeom>
        </p:spPr>
      </p:pic>
      <p:pic>
        <p:nvPicPr>
          <p:cNvPr id="9" name="Kuva 8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49A5FBED-327C-BD18-0CBA-17C4F4376C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34610" y="-2512428"/>
            <a:ext cx="2590800" cy="914400"/>
          </a:xfrm>
          <a:prstGeom prst="rect">
            <a:avLst/>
          </a:prstGeom>
        </p:spPr>
      </p:pic>
      <p:pic>
        <p:nvPicPr>
          <p:cNvPr id="11" name="Kuva 10" descr="Kuva, joka sisältää kohteen Grafiikka, Fontti, graafinen suunnittelu, teksti&#10;&#10;Kuvaus luotu automaattisesti">
            <a:extLst>
              <a:ext uri="{FF2B5EF4-FFF2-40B4-BE49-F238E27FC236}">
                <a16:creationId xmlns:a16="http://schemas.microsoft.com/office/drawing/2014/main" id="{A88439FC-2BBC-8A36-70BA-6B17F1685C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12000" y="5017963"/>
            <a:ext cx="1368000" cy="1368000"/>
          </a:xfrm>
          <a:prstGeom prst="rect">
            <a:avLst/>
          </a:prstGeom>
        </p:spPr>
      </p:pic>
      <p:pic>
        <p:nvPicPr>
          <p:cNvPr id="13" name="Kuva 12" descr="Kuva, joka sisältää kohteen Grafiikka, ympyrä, Fontti, logo&#10;&#10;Kuvaus luotu automaattisesti">
            <a:extLst>
              <a:ext uri="{FF2B5EF4-FFF2-40B4-BE49-F238E27FC236}">
                <a16:creationId xmlns:a16="http://schemas.microsoft.com/office/drawing/2014/main" id="{F7D6FFF2-A063-3E9D-E621-412ADA85C46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6610" y="3205047"/>
            <a:ext cx="1718780" cy="972000"/>
          </a:xfrm>
          <a:prstGeom prst="rect">
            <a:avLst/>
          </a:prstGeom>
        </p:spPr>
      </p:pic>
      <p:pic>
        <p:nvPicPr>
          <p:cNvPr id="15" name="Kuva 14" descr="Kuva, joka sisältää kohteen Värikkyys, Grafiikka, graafinen suunnittelu, kuvakaappaus&#10;&#10;Kuvaus luotu automaattisesti">
            <a:extLst>
              <a:ext uri="{FF2B5EF4-FFF2-40B4-BE49-F238E27FC236}">
                <a16:creationId xmlns:a16="http://schemas.microsoft.com/office/drawing/2014/main" id="{B818EE4F-4831-40B4-81F1-985BD6A3C4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70188" y="3098521"/>
            <a:ext cx="1355661" cy="1311930"/>
          </a:xfrm>
          <a:prstGeom prst="rect">
            <a:avLst/>
          </a:prstGeom>
        </p:spPr>
      </p:pic>
      <p:pic>
        <p:nvPicPr>
          <p:cNvPr id="17" name="Kuva 16" descr="Kuva, joka sisältää kohteen Grafiikka, ympyrä, Fontti, graafinen suunnittelu&#10;&#10;Kuvaus luotu automaattisesti">
            <a:extLst>
              <a:ext uri="{FF2B5EF4-FFF2-40B4-BE49-F238E27FC236}">
                <a16:creationId xmlns:a16="http://schemas.microsoft.com/office/drawing/2014/main" id="{C23E810B-F628-7F6B-56E8-2BC9EA48C65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89828" y="4977536"/>
            <a:ext cx="1764037" cy="1500854"/>
          </a:xfrm>
          <a:prstGeom prst="rect">
            <a:avLst/>
          </a:prstGeom>
        </p:spPr>
      </p:pic>
      <p:pic>
        <p:nvPicPr>
          <p:cNvPr id="19" name="Kuva 18" descr="Kuva, joka sisältää kohteen Grafiikka, Fontti, logo, kuvakaappaus&#10;&#10;Kuvaus luotu automaattisesti">
            <a:extLst>
              <a:ext uri="{FF2B5EF4-FFF2-40B4-BE49-F238E27FC236}">
                <a16:creationId xmlns:a16="http://schemas.microsoft.com/office/drawing/2014/main" id="{79D87A13-9DB0-BB18-F366-4AD3BF01A5A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636552" y="3167796"/>
            <a:ext cx="1270588" cy="115200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200FE08-0E65-3E09-A28B-2546FC73E14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8437438" y="5293287"/>
            <a:ext cx="2621159" cy="869351"/>
          </a:xfrm>
          <a:prstGeom prst="rect">
            <a:avLst/>
          </a:prstGeom>
        </p:spPr>
      </p:pic>
      <p:sp>
        <p:nvSpPr>
          <p:cNvPr id="22" name="Otsikon paikkamerkki 1">
            <a:extLst>
              <a:ext uri="{FF2B5EF4-FFF2-40B4-BE49-F238E27FC236}">
                <a16:creationId xmlns:a16="http://schemas.microsoft.com/office/drawing/2014/main" id="{B65E7558-4F1B-9AE5-8553-E208A933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799"/>
            <a:ext cx="10515600" cy="68110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>
              <a:defRPr sz="3200"/>
            </a:lvl1pPr>
          </a:lstStyle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490304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0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50325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42B4263E-CBAB-78D1-B81D-B360D80C6C42}"/>
              </a:ext>
            </a:extLst>
          </p:cNvPr>
          <p:cNvSpPr>
            <a:spLocks/>
          </p:cNvSpPr>
          <p:nvPr userDrawn="1"/>
        </p:nvSpPr>
        <p:spPr>
          <a:xfrm>
            <a:off x="0" y="2540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1896" r="124" b="5825"/>
          <a:stretch/>
        </p:blipFill>
        <p:spPr>
          <a:xfrm>
            <a:off x="0" y="0"/>
            <a:ext cx="427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00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- Otsikko ja sisältö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F144D71-3271-1FEE-15A9-F0106D56365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0" i="0">
                <a:latin typeface="Roboto" panose="02000000000000000000" pitchFamily="2" charset="0"/>
              </a:rPr>
              <a:t>&lt;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1896" r="124" b="18382"/>
          <a:stretch/>
        </p:blipFill>
        <p:spPr>
          <a:xfrm>
            <a:off x="1" y="0"/>
            <a:ext cx="42712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16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F6C4DD7F-155F-7997-0E94-21369408D745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844" r="31242"/>
          <a:stretch/>
        </p:blipFill>
        <p:spPr>
          <a:xfrm>
            <a:off x="0" y="0"/>
            <a:ext cx="427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29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F1AE8F2A-F293-099F-9ECB-E696584B369D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0" i="0">
                <a:latin typeface="Roboto" panose="02000000000000000000" pitchFamily="2" charset="0"/>
              </a:rPr>
              <a:t>&lt;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844" t="13333" r="31242"/>
          <a:stretch/>
        </p:blipFill>
        <p:spPr>
          <a:xfrm>
            <a:off x="0" y="0"/>
            <a:ext cx="42712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149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6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CCB0880-C466-FC4E-BF6D-7EF4AB52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7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endParaRPr lang="fi-FI" noProof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8DE3EC8-53E8-CC40-8CEF-19E40790B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1047"/>
            <a:ext cx="10515600" cy="36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</a:t>
            </a:r>
            <a:r>
              <a:rPr lang="fi-FI" noProof="0"/>
              <a:t>perustyylejä</a:t>
            </a:r>
            <a:r>
              <a:rPr lang="fi-FI"/>
              <a:t>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AA897A5-4A20-BD48-BFCC-A679C592E536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rcRect/>
          <a:stretch/>
        </p:blipFill>
        <p:spPr>
          <a:xfrm>
            <a:off x="7457353" y="392112"/>
            <a:ext cx="4323708" cy="617672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003904F6-006A-9F4B-0A32-A488975C06F7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10111331" y="6125125"/>
            <a:ext cx="1669729" cy="48261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AB5F434-C157-7158-26C9-E81141C810AF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rcRect/>
          <a:stretch/>
        </p:blipFill>
        <p:spPr>
          <a:xfrm>
            <a:off x="8369971" y="6094227"/>
            <a:ext cx="1505680" cy="570475"/>
          </a:xfrm>
          <a:prstGeom prst="rect">
            <a:avLst/>
          </a:prstGeom>
        </p:spPr>
      </p:pic>
      <p:pic>
        <p:nvPicPr>
          <p:cNvPr id="6" name="Kuva 5" descr="Kuva, joka sisältää kohteen kuvakaappaus, Sähkönsininen, Fontti, Majorellen sininen&#10;&#10;Kuvaus luotu automaattisesti">
            <a:extLst>
              <a:ext uri="{FF2B5EF4-FFF2-40B4-BE49-F238E27FC236}">
                <a16:creationId xmlns:a16="http://schemas.microsoft.com/office/drawing/2014/main" id="{35D7082C-CA59-26EA-3DFA-0FE55437C836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368783" y="6165071"/>
            <a:ext cx="1762678" cy="41787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3E584F3-53EB-AA40-8BC2-8BB7D69B2EF9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/>
          <a:stretch/>
        </p:blipFill>
        <p:spPr>
          <a:xfrm>
            <a:off x="5783484" y="6015571"/>
            <a:ext cx="2390562" cy="5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Arial Black" panose="020B0A040201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tabLst/>
        <a:defRPr sz="20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5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5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5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5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70468-65C9-A1B3-1204-29B55C3AD0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76275" y="533400"/>
            <a:ext cx="6734175" cy="923925"/>
          </a:xfrm>
        </p:spPr>
        <p:txBody>
          <a:bodyPr anchor="t">
            <a:normAutofit/>
          </a:bodyPr>
          <a:lstStyle/>
          <a:p>
            <a:r>
              <a:rPr lang="fi-FI" sz="4400" dirty="0"/>
              <a:t>”Tulevaisuuden muistelu”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A327-E0F6-EEB2-489F-63FBFE5834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>
          <a:xfrm>
            <a:off x="838200" y="1749798"/>
            <a:ext cx="6410325" cy="411760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Tulevaisuutta kuvataan usein suurien muutosten ja laajojen kehityskulkujen kautta, jolloin näkymä tulevaisuudesta voi jäädä etäiseksi. Siksi on tarpeen kuvitella, millaista erilaisissa tulevaisuuksissa olisi elää.</a:t>
            </a:r>
          </a:p>
          <a:p>
            <a:pPr>
              <a:lnSpc>
                <a:spcPct val="120000"/>
              </a:lnSpc>
            </a:pPr>
            <a:r>
              <a:rPr lang="fi-FI" dirty="0"/>
              <a:t>”Tulevaisuustötterömme” on usein turhan kapea.</a:t>
            </a:r>
          </a:p>
          <a:p>
            <a:pPr>
              <a:lnSpc>
                <a:spcPct val="120000"/>
              </a:lnSpc>
            </a:pPr>
            <a:r>
              <a:rPr lang="fi-FI" dirty="0"/>
              <a:t>Ei ole yhdentekevää, millaisia tulevaisuuksia ajattelemme, suunnittelemme tai mistä unelmoimme. </a:t>
            </a:r>
          </a:p>
          <a:p>
            <a:pPr>
              <a:lnSpc>
                <a:spcPct val="120000"/>
              </a:lnSpc>
            </a:pPr>
            <a:r>
              <a:rPr lang="fi-FI" dirty="0"/>
              <a:t>Mitä paremmin osaamme kuvitella erilaisia tulevaisuuksia, sitä paremmin osaamme arvioida, millainen tulevaisuus olisi toivottava. -&gt; Tötterön laajentaminen!</a:t>
            </a:r>
          </a:p>
          <a:p>
            <a:pPr>
              <a:lnSpc>
                <a:spcPct val="120000"/>
              </a:lnSpc>
            </a:pPr>
            <a:r>
              <a:rPr lang="fi-FI" dirty="0"/>
              <a:t>Tulevaisuutta voi kuka tahansa kuvitella ja tulevaisuuden tekeminen kuuluu kaikille!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56CB7C9-379D-9ED2-F1FF-C3F9CDC574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067" y="2414948"/>
            <a:ext cx="3419592" cy="1561118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108C242-BC16-9DFE-1661-8726FD8C61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863" y="3834557"/>
            <a:ext cx="3159307" cy="1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40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05388-F6F2-86C9-10C9-1FE134302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BDCB143-0F67-9DC0-BEC9-2D941D99DB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r="20162"/>
          <a:stretch>
            <a:fillRect/>
          </a:stretch>
        </p:blipFill>
        <p:spPr>
          <a:xfrm>
            <a:off x="8882123" y="2528887"/>
            <a:ext cx="3033652" cy="1800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D7428-0161-E789-E24B-915DFCECEB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68090" y="369652"/>
            <a:ext cx="6790482" cy="1153952"/>
          </a:xfrm>
        </p:spPr>
        <p:txBody>
          <a:bodyPr>
            <a:noAutofit/>
          </a:bodyPr>
          <a:lstStyle/>
          <a:p>
            <a:r>
              <a:rPr lang="fi-FI" sz="3200" i="1" dirty="0">
                <a:latin typeface="Calibri"/>
                <a:ea typeface="Calibri"/>
                <a:cs typeface="Times New Roman"/>
              </a:rPr>
              <a:t>Kuvittele, että </a:t>
            </a:r>
            <a:r>
              <a:rPr lang="fi-FI" sz="3200" i="1" u="sng" dirty="0">
                <a:latin typeface="Calibri"/>
                <a:ea typeface="Calibri"/>
                <a:cs typeface="Times New Roman"/>
              </a:rPr>
              <a:t>nyt on vuosi 2035</a:t>
            </a:r>
            <a:r>
              <a:rPr lang="fi-FI" sz="3200" i="1" dirty="0">
                <a:latin typeface="Calibri"/>
                <a:ea typeface="Calibri"/>
                <a:cs typeface="Times New Roman"/>
              </a:rPr>
              <a:t>.</a:t>
            </a:r>
            <a:endParaRPr lang="fi-FI" sz="28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4355B-0045-2560-D6A0-E3CEA139A6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932329" y="2003034"/>
            <a:ext cx="10454504" cy="38822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i-FI" sz="2800" dirty="0">
                <a:latin typeface="Roboto"/>
                <a:ea typeface="Roboto"/>
                <a:cs typeface="Roboto"/>
              </a:rPr>
              <a:t>VAIHE 1: ”Villit ajatukset - vedä rohkeasti överiksi” (20 min.)</a:t>
            </a:r>
          </a:p>
          <a:p>
            <a:endParaRPr lang="fi-FI" sz="2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fi-FI" sz="2400" b="1" dirty="0">
                <a:latin typeface="Roboto"/>
                <a:ea typeface="Roboto"/>
                <a:cs typeface="Roboto"/>
              </a:rPr>
              <a:t>Mitkä</a:t>
            </a:r>
            <a:r>
              <a:rPr lang="fi-FI" sz="2400" dirty="0">
                <a:latin typeface="Roboto"/>
                <a:ea typeface="Roboto"/>
                <a:cs typeface="Roboto"/>
              </a:rPr>
              <a:t> asiat ovat työssäsi sinulle merkityksellisiä vuonna 2035?</a:t>
            </a:r>
          </a:p>
          <a:p>
            <a:pPr marL="0" indent="0">
              <a:buNone/>
            </a:pPr>
            <a:r>
              <a:rPr lang="fi-FI" sz="2400" dirty="0">
                <a:latin typeface="Roboto"/>
                <a:ea typeface="Roboto"/>
                <a:cs typeface="Roboto"/>
              </a:rPr>
              <a:t> a) Mitä itse teet ja miten sen koet?</a:t>
            </a:r>
          </a:p>
          <a:p>
            <a:pPr marL="0" indent="0">
              <a:buNone/>
            </a:pPr>
            <a:r>
              <a:rPr lang="fi-FI" sz="2400" dirty="0">
                <a:latin typeface="Roboto"/>
                <a:ea typeface="Roboto"/>
                <a:cs typeface="Roboto"/>
              </a:rPr>
              <a:t> b) Mitä havaitset ympärilläsi?</a:t>
            </a:r>
            <a:endParaRPr lang="fi-FI" dirty="0"/>
          </a:p>
          <a:p>
            <a:endParaRPr lang="fi-FI" sz="28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­"/>
            </a:pPr>
            <a:r>
              <a:rPr lang="fi-FI" sz="2000" b="1" dirty="0">
                <a:latin typeface="Roboto"/>
                <a:ea typeface="Roboto"/>
                <a:cs typeface="Roboto"/>
              </a:rPr>
              <a:t>Kuvittelu</a:t>
            </a:r>
            <a:r>
              <a:rPr lang="fi-FI" sz="2000" dirty="0">
                <a:latin typeface="Roboto"/>
                <a:ea typeface="Roboto"/>
                <a:cs typeface="Roboto"/>
              </a:rPr>
              <a:t>: yksi asia per tekstiruutu (aluksi yksilötyönä, sitten ryhmässä keskustellen jatkaen)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­"/>
            </a:pPr>
            <a:r>
              <a:rPr lang="fi-FI" sz="2000" b="1" dirty="0" err="1">
                <a:latin typeface="Roboto"/>
                <a:ea typeface="Roboto"/>
                <a:cs typeface="Roboto"/>
              </a:rPr>
              <a:t>Teemoittelu</a:t>
            </a:r>
            <a:r>
              <a:rPr lang="fi-FI" sz="2000" dirty="0">
                <a:latin typeface="Roboto"/>
                <a:ea typeface="Roboto"/>
                <a:cs typeface="Roboto"/>
              </a:rPr>
              <a:t>: samankaltaiset asiat mahdollisuuksien mukaan lähelle toisiaan (ryhmässä keskustellen)</a:t>
            </a:r>
          </a:p>
          <a:p>
            <a:pPr marL="0" indent="0">
              <a:buNone/>
            </a:pPr>
            <a:endParaRPr lang="fi-FI" sz="28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fi-FI" sz="28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fi-FI" sz="28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955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2FF7A-F7FD-AFEE-20BA-AC555E8E1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uva 22">
            <a:extLst>
              <a:ext uri="{FF2B5EF4-FFF2-40B4-BE49-F238E27FC236}">
                <a16:creationId xmlns:a16="http://schemas.microsoft.com/office/drawing/2014/main" id="{18EA3992-F810-0E42-05F3-FD0790465C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1222514"/>
            <a:ext cx="11815072" cy="485486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DE006E2-9943-3478-B191-E8BDB33129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71449" y="38447"/>
            <a:ext cx="6545554" cy="1007524"/>
          </a:xfrm>
        </p:spPr>
        <p:txBody>
          <a:bodyPr>
            <a:noAutofit/>
          </a:bodyPr>
          <a:lstStyle/>
          <a:p>
            <a:r>
              <a:rPr lang="fi-FI" sz="2800" i="1" dirty="0">
                <a:latin typeface="Calibri"/>
                <a:ea typeface="Calibri"/>
                <a:cs typeface="Times New Roman"/>
              </a:rPr>
              <a:t>Kuvittele, että </a:t>
            </a:r>
            <a:r>
              <a:rPr lang="fi-FI" sz="2800" i="1" u="sng" dirty="0">
                <a:latin typeface="Calibri"/>
                <a:ea typeface="Calibri"/>
                <a:cs typeface="Times New Roman"/>
              </a:rPr>
              <a:t>nyt on vuosi 2035</a:t>
            </a:r>
            <a:r>
              <a:rPr lang="fi-FI" sz="2800" i="1" dirty="0">
                <a:latin typeface="Calibri"/>
                <a:ea typeface="Calibri"/>
                <a:cs typeface="Times New Roman"/>
              </a:rPr>
              <a:t>.</a:t>
            </a:r>
            <a:endParaRPr lang="fi-FI" sz="2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AAF8E5B-FCF8-7D34-3B31-A7A25CC2983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7041" y="1222514"/>
            <a:ext cx="439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VAIHE 1: Mitä teen, koen, näen, kuulen…?</a:t>
            </a:r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5B3233C4-4EB2-18AA-D53E-8B92572C70B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613671" y="2027633"/>
            <a:ext cx="2062326" cy="2982035"/>
            <a:chOff x="1613671" y="2027633"/>
            <a:chExt cx="2062326" cy="2982035"/>
          </a:xfrm>
        </p:grpSpPr>
        <p:cxnSp>
          <p:nvCxnSpPr>
            <p:cNvPr id="3" name="Suora yhdysviiva 2">
              <a:extLst>
                <a:ext uri="{FF2B5EF4-FFF2-40B4-BE49-F238E27FC236}">
                  <a16:creationId xmlns:a16="http://schemas.microsoft.com/office/drawing/2014/main" id="{474C915F-DA15-2972-7BCF-09F5B1CCE9E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2954433" y="2027633"/>
              <a:ext cx="12910" cy="298203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kstiruutu 3">
              <a:extLst>
                <a:ext uri="{FF2B5EF4-FFF2-40B4-BE49-F238E27FC236}">
                  <a16:creationId xmlns:a16="http://schemas.microsoft.com/office/drawing/2014/main" id="{DB1E939A-B6A5-5FC7-0C9D-8041D3B0AFB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78498" y="3335283"/>
              <a:ext cx="6974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”MINÄ”</a:t>
              </a:r>
            </a:p>
          </p:txBody>
        </p:sp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93D20F49-67F1-64B4-6ACF-8FC9E9BC983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13671" y="3335282"/>
              <a:ext cx="1291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”YMPÄRILLÄNI”</a:t>
              </a: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FF1EB4C4-AE12-E491-7DEF-85893F125E8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330595" y="2377432"/>
            <a:ext cx="2108316" cy="2982035"/>
            <a:chOff x="8330595" y="2377432"/>
            <a:chExt cx="2108316" cy="2982035"/>
          </a:xfrm>
        </p:grpSpPr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22105359-54B5-108E-93BD-4BA84F5A6D5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30595" y="3787064"/>
              <a:ext cx="6974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”MINÄ”</a:t>
              </a:r>
            </a:p>
          </p:txBody>
        </p:sp>
        <p:sp>
          <p:nvSpPr>
            <p:cNvPr id="9" name="Tekstiruutu 8">
              <a:extLst>
                <a:ext uri="{FF2B5EF4-FFF2-40B4-BE49-F238E27FC236}">
                  <a16:creationId xmlns:a16="http://schemas.microsoft.com/office/drawing/2014/main" id="{B2ACEDCB-2BAF-F18D-F2AD-EE6B35ABE0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7404" y="3787064"/>
              <a:ext cx="1291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”YMPÄRILLÄNI”</a:t>
              </a:r>
            </a:p>
          </p:txBody>
        </p:sp>
        <p:cxnSp>
          <p:nvCxnSpPr>
            <p:cNvPr id="10" name="Suora yhdysviiva 9">
              <a:extLst>
                <a:ext uri="{FF2B5EF4-FFF2-40B4-BE49-F238E27FC236}">
                  <a16:creationId xmlns:a16="http://schemas.microsoft.com/office/drawing/2014/main" id="{2818CD65-F4CA-FAEA-95B7-37381FA1040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9124686" y="2377432"/>
              <a:ext cx="12910" cy="2982035"/>
            </a:xfrm>
            <a:prstGeom prst="line">
              <a:avLst/>
            </a:prstGeom>
            <a:ln>
              <a:solidFill>
                <a:srgbClr val="3947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708CADD-12C7-2682-B0EA-F5243A387CA9}"/>
              </a:ext>
            </a:extLst>
          </p:cNvPr>
          <p:cNvSpPr txBox="1">
            <a:spLocks/>
          </p:cNvSpPr>
          <p:nvPr/>
        </p:nvSpPr>
        <p:spPr>
          <a:xfrm>
            <a:off x="7911943" y="1664242"/>
            <a:ext cx="3739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VAIHE 2: Mikä tulevaisuuteen johti?</a:t>
            </a:r>
          </a:p>
        </p:txBody>
      </p:sp>
    </p:spTree>
    <p:extLst>
      <p:ext uri="{BB962C8B-B14F-4D97-AF65-F5344CB8AC3E}">
        <p14:creationId xmlns:p14="http://schemas.microsoft.com/office/powerpoint/2010/main" val="39302567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85C49-3475-5203-720C-D50657D84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C495-6283-F9C9-FD98-36116669C0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68090" y="369652"/>
            <a:ext cx="6545554" cy="1153952"/>
          </a:xfrm>
        </p:spPr>
        <p:txBody>
          <a:bodyPr>
            <a:noAutofit/>
          </a:bodyPr>
          <a:lstStyle/>
          <a:p>
            <a:r>
              <a:rPr lang="fi-FI" sz="3200" i="1" dirty="0">
                <a:latin typeface="Calibri"/>
                <a:ea typeface="Calibri"/>
                <a:cs typeface="Times New Roman"/>
              </a:rPr>
              <a:t>Kuvittele, että </a:t>
            </a:r>
            <a:r>
              <a:rPr lang="fi-FI" sz="3200" i="1" u="sng" dirty="0">
                <a:latin typeface="Calibri"/>
                <a:ea typeface="Calibri"/>
                <a:cs typeface="Times New Roman"/>
              </a:rPr>
              <a:t>nyt on vuosi 2035</a:t>
            </a:r>
            <a:r>
              <a:rPr lang="fi-FI" sz="3200" i="1" dirty="0">
                <a:latin typeface="Calibri"/>
                <a:ea typeface="Calibri"/>
                <a:cs typeface="Times New Roman"/>
              </a:rPr>
              <a:t>.</a:t>
            </a:r>
            <a:endParaRPr lang="fi-FI" sz="28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9C902-AEE5-4BB4-6DD6-6B020613EB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932329" y="2003034"/>
            <a:ext cx="10454504" cy="3882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800" dirty="0">
                <a:latin typeface="Roboto"/>
                <a:ea typeface="Roboto"/>
                <a:cs typeface="Roboto"/>
              </a:rPr>
              <a:t>VAIHE 2: Vaikuttaneet asiat (20 min.)</a:t>
            </a:r>
          </a:p>
          <a:p>
            <a:endParaRPr lang="fi-FI" sz="2400" b="1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i-FI" sz="2400" b="1" dirty="0">
                <a:latin typeface="Roboto"/>
                <a:ea typeface="Roboto"/>
                <a:cs typeface="Roboto"/>
              </a:rPr>
              <a:t>Mikä johti </a:t>
            </a:r>
            <a:r>
              <a:rPr lang="fi-FI" sz="2400" dirty="0">
                <a:latin typeface="Roboto"/>
                <a:ea typeface="Roboto"/>
                <a:cs typeface="Roboto"/>
              </a:rPr>
              <a:t>siihen, että kukin asia/teema on näin v. 2035? Esim.</a:t>
            </a:r>
          </a:p>
          <a:p>
            <a:pPr lvl="1">
              <a:buFont typeface="Courier New" panose="02070309020205020404" pitchFamily="49" charset="0"/>
              <a:buChar char="­"/>
            </a:pPr>
            <a:r>
              <a:rPr lang="fi-FI" sz="2300" dirty="0">
                <a:latin typeface="Roboto"/>
                <a:ea typeface="Roboto"/>
                <a:cs typeface="Roboto"/>
              </a:rPr>
              <a:t>Mitä sinä teit?</a:t>
            </a:r>
          </a:p>
          <a:p>
            <a:pPr lvl="1">
              <a:buFont typeface="Courier New" panose="02070309020205020404" pitchFamily="49" charset="0"/>
              <a:buChar char="­"/>
            </a:pPr>
            <a:r>
              <a:rPr lang="fi-FI" sz="2300" dirty="0">
                <a:latin typeface="Roboto"/>
                <a:ea typeface="Roboto"/>
                <a:cs typeface="Roboto"/>
              </a:rPr>
              <a:t>Kuka muu teki ja mitä?</a:t>
            </a:r>
          </a:p>
          <a:p>
            <a:pPr lvl="1">
              <a:buFont typeface="Courier New" panose="02070309020205020404" pitchFamily="49" charset="0"/>
              <a:buChar char="­"/>
            </a:pPr>
            <a:r>
              <a:rPr lang="fi-FI" sz="2300" dirty="0">
                <a:latin typeface="Roboto"/>
                <a:ea typeface="Roboto"/>
                <a:cs typeface="Roboto"/>
              </a:rPr>
              <a:t>Mikä muuttui ympäristössä, rakenteissa, arvoissa jne.</a:t>
            </a:r>
          </a:p>
          <a:p>
            <a:pPr lvl="1">
              <a:buFont typeface="Courier New" panose="02070309020205020404" pitchFamily="49" charset="0"/>
              <a:buChar char="­"/>
            </a:pPr>
            <a:endParaRPr lang="fi-FI" sz="23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­"/>
            </a:pPr>
            <a:r>
              <a:rPr lang="fi-FI" sz="2300" dirty="0">
                <a:latin typeface="Roboto"/>
                <a:ea typeface="Roboto"/>
                <a:cs typeface="Roboto"/>
              </a:rPr>
              <a:t>Ryhmässä keskustellen</a:t>
            </a:r>
          </a:p>
          <a:p>
            <a:pPr lvl="1">
              <a:buFont typeface="Courier New" panose="02070309020205020404" pitchFamily="49" charset="0"/>
              <a:buChar char="­"/>
            </a:pPr>
            <a:endParaRPr lang="fi-FI" sz="23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fi-FI" sz="28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fi-FI" sz="28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fi-FI" sz="28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fi-FI" sz="28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8597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82AEF1-50CF-6765-D546-6DBA294CB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573799"/>
            <a:ext cx="10515600" cy="950202"/>
          </a:xfrm>
        </p:spPr>
        <p:txBody>
          <a:bodyPr>
            <a:normAutofit/>
          </a:bodyPr>
          <a:lstStyle/>
          <a:p>
            <a:r>
              <a:rPr lang="fi-FI" sz="3200" i="1" dirty="0">
                <a:latin typeface="Calibri"/>
                <a:ea typeface="Calibri"/>
                <a:cs typeface="Times New Roman"/>
              </a:rPr>
              <a:t>Kuvittele, että </a:t>
            </a:r>
            <a:r>
              <a:rPr lang="fi-FI" sz="3200" i="1" u="sng" dirty="0">
                <a:latin typeface="Calibri"/>
                <a:ea typeface="Calibri"/>
                <a:cs typeface="Times New Roman"/>
              </a:rPr>
              <a:t>nyt on vuosi 2035</a:t>
            </a:r>
            <a:r>
              <a:rPr lang="fi-FI" sz="3200" i="1" dirty="0">
                <a:latin typeface="Calibri"/>
                <a:ea typeface="Calibri"/>
                <a:cs typeface="Times New Roman"/>
              </a:rPr>
              <a:t>.</a:t>
            </a:r>
            <a:endParaRPr lang="fi-FI" sz="32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4B8E57-09FF-B55E-911A-EE5E76E952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800" dirty="0">
                <a:latin typeface="Roboto"/>
                <a:ea typeface="Roboto"/>
                <a:cs typeface="Roboto"/>
              </a:rPr>
              <a:t>VAIHE 3: Vaikuttaneet asiat (20 min.)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Valitkaa työpohjastanne kolme mielestänne merkityksellisintä tai mielenkiintoisinta työntekijäkokemukseen liittyvää asiaa/teemaa.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Kirjoittakaa jokaisesta valitsemastanne asiasta/teemasta muutaman virkkeen tarina:</a:t>
            </a:r>
          </a:p>
          <a:p>
            <a:r>
              <a:rPr lang="fi-FI" dirty="0"/>
              <a:t>Mitä tapahtui 2025-2035?</a:t>
            </a:r>
          </a:p>
          <a:p>
            <a:r>
              <a:rPr lang="fi-FI" dirty="0"/>
              <a:t>Mihin se johti 2035?</a:t>
            </a:r>
          </a:p>
          <a:p>
            <a:r>
              <a:rPr lang="fi-FI" dirty="0"/>
              <a:t>Miksi se on erityisen merkityksellinen tai mielenkiintoinen?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3500045"/>
      </p:ext>
    </p:extLst>
  </p:cSld>
  <p:clrMapOvr>
    <a:masterClrMapping/>
  </p:clrMapOvr>
  <p:transition spd="slow">
    <p:push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83B97-04BE-58D6-8287-631F83FCE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71E65D6-4E95-F0C1-9C00-C5B0DC1C7B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71449" y="38447"/>
            <a:ext cx="6545554" cy="514003"/>
          </a:xfrm>
        </p:spPr>
        <p:txBody>
          <a:bodyPr>
            <a:noAutofit/>
          </a:bodyPr>
          <a:lstStyle/>
          <a:p>
            <a:r>
              <a:rPr lang="fi-FI" sz="2800" i="1" dirty="0">
                <a:latin typeface="Calibri"/>
                <a:ea typeface="Calibri"/>
                <a:cs typeface="Times New Roman"/>
              </a:rPr>
              <a:t>Kuvittele, että </a:t>
            </a:r>
            <a:r>
              <a:rPr lang="fi-FI" sz="2800" i="1" u="sng" dirty="0">
                <a:latin typeface="Calibri"/>
                <a:ea typeface="Calibri"/>
                <a:cs typeface="Times New Roman"/>
              </a:rPr>
              <a:t>nyt on vuosi 2035</a:t>
            </a:r>
            <a:endParaRPr lang="fi-FI" sz="2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6" name="Käärö: Vaaka 5">
            <a:extLst>
              <a:ext uri="{FF2B5EF4-FFF2-40B4-BE49-F238E27FC236}">
                <a16:creationId xmlns:a16="http://schemas.microsoft.com/office/drawing/2014/main" id="{D21DA665-D83A-D8E6-2549-E7DFABBEB0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081" y="1141221"/>
            <a:ext cx="3867150" cy="4962375"/>
          </a:xfrm>
          <a:prstGeom prst="horizontalScroll">
            <a:avLst/>
          </a:prstGeom>
          <a:solidFill>
            <a:srgbClr val="FEFEFE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Aloita tästä…</a:t>
            </a:r>
          </a:p>
        </p:txBody>
      </p:sp>
      <p:sp>
        <p:nvSpPr>
          <p:cNvPr id="2" name="Käärö: Vaaka 1">
            <a:extLst>
              <a:ext uri="{FF2B5EF4-FFF2-40B4-BE49-F238E27FC236}">
                <a16:creationId xmlns:a16="http://schemas.microsoft.com/office/drawing/2014/main" id="{C02FB9B5-53BE-61A3-E867-9BD95265EF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39665" y="1141221"/>
            <a:ext cx="3867150" cy="4962375"/>
          </a:xfrm>
          <a:prstGeom prst="horizontalScroll">
            <a:avLst/>
          </a:prstGeom>
          <a:solidFill>
            <a:srgbClr val="FEFEFE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Aloita tästä…</a:t>
            </a:r>
          </a:p>
        </p:txBody>
      </p:sp>
      <p:sp>
        <p:nvSpPr>
          <p:cNvPr id="3" name="Käärö: Vaaka 2">
            <a:extLst>
              <a:ext uri="{FF2B5EF4-FFF2-40B4-BE49-F238E27FC236}">
                <a16:creationId xmlns:a16="http://schemas.microsoft.com/office/drawing/2014/main" id="{A92FE2A1-0559-D65E-3CC6-E5EDAC147A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71249" y="1141221"/>
            <a:ext cx="3867150" cy="4962375"/>
          </a:xfrm>
          <a:prstGeom prst="horizontalScroll">
            <a:avLst/>
          </a:prstGeom>
          <a:solidFill>
            <a:srgbClr val="FEFEFE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Aloita tästä…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29E3C932-F354-9DB3-C306-2BF5D507F6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1449" y="614545"/>
            <a:ext cx="4957576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VAIHE 3: Tarinat kolmesta tuokiosta työssä 2035</a:t>
            </a:r>
          </a:p>
        </p:txBody>
      </p:sp>
    </p:spTree>
    <p:extLst>
      <p:ext uri="{BB962C8B-B14F-4D97-AF65-F5344CB8AC3E}">
        <p14:creationId xmlns:p14="http://schemas.microsoft.com/office/powerpoint/2010/main" val="3741493264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AB tekstisivut">
  <a:themeElements>
    <a:clrScheme name="LAB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52FC1"/>
      </a:accent1>
      <a:accent2>
        <a:srgbClr val="00C1E5"/>
      </a:accent2>
      <a:accent3>
        <a:srgbClr val="00BD7F"/>
      </a:accent3>
      <a:accent4>
        <a:srgbClr val="B3EDFB"/>
      </a:accent4>
      <a:accent5>
        <a:srgbClr val="AEEFCE"/>
      </a:accent5>
      <a:accent6>
        <a:srgbClr val="FDEAE0"/>
      </a:accent6>
      <a:hlink>
        <a:srgbClr val="052F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rcRect/>
          <a:stretch>
            <a:fillRect t="-2593" b="-2593"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B-esityspohja-2024" id="{3430B154-5C4D-B04D-8186-B409347A2421}" vid="{5140467E-880B-AF4D-BB9C-9F495B3E2C3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bc301d38-12cc-4e48-ac43-bc3e3430e103">
      <Terms xmlns="http://schemas.microsoft.com/office/infopath/2007/PartnerControls"/>
    </lcf76f155ced4ddcb4097134ff3c332f>
    <TaxCatchAll xmlns="4f60e5fd-0e47-40d0-970f-82b9f737f7dc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C9374A001EA94185411B611B8FC3D3" ma:contentTypeVersion="14" ma:contentTypeDescription="Create a new document." ma:contentTypeScope="" ma:versionID="8eff8545a7e881cff79ffc68a4f02af2">
  <xsd:schema xmlns:xsd="http://www.w3.org/2001/XMLSchema" xmlns:xs="http://www.w3.org/2001/XMLSchema" xmlns:p="http://schemas.microsoft.com/office/2006/metadata/properties" xmlns:ns1="http://schemas.microsoft.com/sharepoint/v3" xmlns:ns2="bc301d38-12cc-4e48-ac43-bc3e3430e103" xmlns:ns3="4f60e5fd-0e47-40d0-970f-82b9f737f7dc" targetNamespace="http://schemas.microsoft.com/office/2006/metadata/properties" ma:root="true" ma:fieldsID="9695976ff410d619c902bc8a80d2d692" ns1:_="" ns2:_="" ns3:_="">
    <xsd:import namespace="http://schemas.microsoft.com/sharepoint/v3"/>
    <xsd:import namespace="bc301d38-12cc-4e48-ac43-bc3e3430e103"/>
    <xsd:import namespace="4f60e5fd-0e47-40d0-970f-82b9f737f7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301d38-12cc-4e48-ac43-bc3e3430e1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ef07030-0f6a-43b1-b2b9-3b252e59de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0e5fd-0e47-40d0-970f-82b9f737f7d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434e814-fbec-4e0b-92b6-04a487c36c7d}" ma:internalName="TaxCatchAll" ma:showField="CatchAllData" ma:web="4f60e5fd-0e47-40d0-970f-82b9f737f7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8533B6-D92F-4398-977C-022E4851B6C4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bc301d38-12cc-4e48-ac43-bc3e3430e103"/>
    <ds:schemaRef ds:uri="4f60e5fd-0e47-40d0-970f-82b9f737f7dc"/>
  </ds:schemaRefs>
</ds:datastoreItem>
</file>

<file path=customXml/itemProps2.xml><?xml version="1.0" encoding="utf-8"?>
<ds:datastoreItem xmlns:ds="http://schemas.openxmlformats.org/officeDocument/2006/customXml" ds:itemID="{8E0CE2D0-BE95-4C91-9752-E0D15EB1CE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FD3495-62AC-445C-BF57-FD3E7C15C0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c301d38-12cc-4e48-ac43-bc3e3430e103"/>
    <ds:schemaRef ds:uri="4f60e5fd-0e47-40d0-970f-82b9f737f7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0dc41d9b-b010-4340-bce3-e554a9fc2bef}" enabled="1" method="Privileged" siteId="{fa6944af-cc7c-4cd8-9154-c0113279891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</Words>
  <Application>Microsoft Office PowerPoint</Application>
  <PresentationFormat>Widescreen</PresentationFormat>
  <Paragraphs>49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Arial</vt:lpstr>
      <vt:lpstr>Calibri</vt:lpstr>
      <vt:lpstr>Corbel</vt:lpstr>
      <vt:lpstr>Courier New</vt:lpstr>
      <vt:lpstr>Roboto</vt:lpstr>
      <vt:lpstr>LAB tekstisivut</vt:lpstr>
      <vt:lpstr>”Tulevaisuuden muistelu”</vt:lpstr>
      <vt:lpstr>Kuvittele, että nyt on vuosi 2035.</vt:lpstr>
      <vt:lpstr>Kuvittele, että nyt on vuosi 2035.</vt:lpstr>
      <vt:lpstr>Kuvittele, että nyt on vuosi 2035.</vt:lpstr>
      <vt:lpstr>Kuvittele, että nyt on vuosi 2035.</vt:lpstr>
      <vt:lpstr>Kuvittele, että nyt on vuosi 2035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Mika Boedeker (TAMK)</dc:creator>
  <cp:lastModifiedBy>Mika Kylänen (TAMK)</cp:lastModifiedBy>
  <cp:revision>2</cp:revision>
  <dcterms:created xsi:type="dcterms:W3CDTF">2025-08-18T11:49:27Z</dcterms:created>
  <dcterms:modified xsi:type="dcterms:W3CDTF">2025-08-25T12:46:46Z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0x0101002DC9374A001EA94185411B611B8FC3D3</vt:lpwstr>
  </property>
</Properties>
</file>