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4" r:id="rId4"/>
  </p:sldMasterIdLst>
  <p:notesMasterIdLst>
    <p:notesMasterId r:id="rId10"/>
  </p:notesMasterIdLst>
  <p:sldIdLst>
    <p:sldId id="937" r:id="rId5"/>
    <p:sldId id="961" r:id="rId6"/>
    <p:sldId id="958" r:id="rId7"/>
    <p:sldId id="944" r:id="rId8"/>
    <p:sldId id="945" r:id="rId9"/>
  </p:sldIdLst>
  <p:sldSz cx="12192000" cy="6858000"/>
  <p:notesSz cx="6858000" cy="9144000"/>
  <p:defaultTextStyle>
    <a:defPPr>
      <a:defRPr lang="fi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A5D2A4"/>
    <a:srgbClr val="A3D3A4"/>
    <a:srgbClr val="394799"/>
    <a:srgbClr val="15608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heme" Target="theme/theme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ika Kylänen (TAMK)" userId="73b15eec-58df-4ea1-ae59-e0eb84caf752" providerId="ADAL" clId="{D7ABA9FE-EE4F-4332-97C7-61EB36BBCB87}"/>
    <pc:docChg chg="modSld">
      <pc:chgData name="Mika Kylänen (TAMK)" userId="73b15eec-58df-4ea1-ae59-e0eb84caf752" providerId="ADAL" clId="{D7ABA9FE-EE4F-4332-97C7-61EB36BBCB87}" dt="2025-08-25T12:42:18.389" v="0" actId="20577"/>
      <pc:docMkLst>
        <pc:docMk/>
      </pc:docMkLst>
      <pc:sldChg chg="modNotesTx">
        <pc:chgData name="Mika Kylänen (TAMK)" userId="73b15eec-58df-4ea1-ae59-e0eb84caf752" providerId="ADAL" clId="{D7ABA9FE-EE4F-4332-97C7-61EB36BBCB87}" dt="2025-08-25T12:42:18.389" v="0" actId="20577"/>
        <pc:sldMkLst>
          <pc:docMk/>
          <pc:sldMk cId="1952576861" sldId="96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30CECDF-3926-4F1D-A5B7-30606304B1B3}" type="datetimeFigureOut">
              <a:rPr lang="fi-FI" smtClean="0"/>
              <a:t>25.8.2025</a:t>
            </a:fld>
            <a:endParaRPr lang="fi-FI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i-FI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i-FI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i-FI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115741-0EEA-4366-8A8F-2F7C8738FA2C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9226657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an kuvan paikkamerkki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Huomautusten paikkamerkki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i-FI" dirty="0"/>
          </a:p>
        </p:txBody>
      </p:sp>
      <p:sp>
        <p:nvSpPr>
          <p:cNvPr id="4" name="Dian numeron paikkamerkki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91D24A6-494F-1748-B021-0F3928509B6E}" type="slidenum">
              <a:rPr kumimoji="0" lang="fi-FI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Roboto" panose="02000000000000000000" pitchFamily="2" charset="0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fi-FI" sz="13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Roboto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469957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0.jpeg"/><Relationship Id="rId11" Type="http://schemas.openxmlformats.org/officeDocument/2006/relationships/image" Target="../media/image15.png"/><Relationship Id="rId5" Type="http://schemas.openxmlformats.org/officeDocument/2006/relationships/image" Target="../media/image9.jpeg"/><Relationship Id="rId10" Type="http://schemas.openxmlformats.org/officeDocument/2006/relationships/image" Target="../media/image14.png"/><Relationship Id="rId4" Type="http://schemas.openxmlformats.org/officeDocument/2006/relationships/image" Target="../media/image6.jpeg"/><Relationship Id="rId9" Type="http://schemas.openxmlformats.org/officeDocument/2006/relationships/image" Target="../media/image1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LAB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231A627B-3531-FF40-9DE2-9148B4588A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44943" y="2834029"/>
            <a:ext cx="5902113" cy="11899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64042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6636D2C5-F6B8-58ED-B9E0-50EA67ACC7C2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594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0" i="0">
                <a:latin typeface="Roboto" panose="02000000000000000000" pitchFamily="2" charset="0"/>
              </a:rPr>
              <a:t>&lt;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494" t="7778" r="20986" b="5556"/>
          <a:stretch/>
        </p:blipFill>
        <p:spPr>
          <a:xfrm>
            <a:off x="0" y="12700"/>
            <a:ext cx="427121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03545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5AECA219-C8C0-AAE3-1D43-98B4D5A15323}"/>
              </a:ext>
            </a:extLst>
          </p:cNvPr>
          <p:cNvSpPr>
            <a:spLocks/>
          </p:cNvSpPr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37494" r="20986"/>
          <a:stretch/>
        </p:blipFill>
        <p:spPr>
          <a:xfrm>
            <a:off x="0" y="0"/>
            <a:ext cx="4271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546922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901E0A7A-44F2-C075-9026-B7E7D3FC1287}"/>
              </a:ext>
            </a:extLst>
          </p:cNvPr>
          <p:cNvSpPr>
            <a:spLocks/>
          </p:cNvSpPr>
          <p:nvPr userDrawn="1"/>
        </p:nvSpPr>
        <p:spPr>
          <a:xfrm>
            <a:off x="4271211" y="0"/>
            <a:ext cx="7920789" cy="2743200"/>
          </a:xfrm>
          <a:prstGeom prst="rect">
            <a:avLst/>
          </a:prstGeom>
          <a:solidFill>
            <a:srgbClr val="8FC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2" name="Suorakulmio 1">
            <a:extLst>
              <a:ext uri="{FF2B5EF4-FFF2-40B4-BE49-F238E27FC236}">
                <a16:creationId xmlns:a16="http://schemas.microsoft.com/office/drawing/2014/main" id="{404B261E-C14B-0CCA-3EA0-6C863EEB4D0D}"/>
              </a:ext>
            </a:extLst>
          </p:cNvPr>
          <p:cNvSpPr>
            <a:spLocks/>
          </p:cNvSpPr>
          <p:nvPr userDrawn="1"/>
        </p:nvSpPr>
        <p:spPr>
          <a:xfrm>
            <a:off x="4271211" y="2743200"/>
            <a:ext cx="7920789" cy="41148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3429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3190838"/>
            <a:ext cx="60960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 descr="Kuva, joka sisältää kohteen henkilö, ruoka, Ruoanlaitto, Keittäjä&#10;&#10;Kuvaus luotu automaattisesti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111" r="30975"/>
          <a:stretch/>
        </p:blipFill>
        <p:spPr>
          <a:xfrm>
            <a:off x="0" y="0"/>
            <a:ext cx="4271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8357546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98F38D7B-02A0-1D66-0402-3FB8574757F3}"/>
              </a:ext>
            </a:extLst>
          </p:cNvPr>
          <p:cNvSpPr>
            <a:spLocks/>
          </p:cNvSpPr>
          <p:nvPr userDrawn="1"/>
        </p:nvSpPr>
        <p:spPr>
          <a:xfrm>
            <a:off x="4271211" y="0"/>
            <a:ext cx="7920789" cy="5943600"/>
          </a:xfrm>
          <a:prstGeom prst="rect">
            <a:avLst/>
          </a:prstGeom>
          <a:solidFill>
            <a:srgbClr val="8FC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 descr="Kuva, joka sisältää kohteen henkilö, ruoka, Ruoanlaitto, Keittäjä&#10;&#10;Kuvaus luotu automaattisesti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2111" t="13333" r="30975"/>
          <a:stretch/>
        </p:blipFill>
        <p:spPr>
          <a:xfrm>
            <a:off x="0" y="0"/>
            <a:ext cx="427121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603937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302A1E-E2C8-5344-87F7-D19C6149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0"/>
            <a:ext cx="80772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C9F93F8F-7C87-634E-9BC1-5BCB312B4F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659660"/>
            <a:ext cx="8077200" cy="351254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6872573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5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5A302A1E-E2C8-5344-87F7-D19C61495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33400"/>
            <a:ext cx="10462846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7" name="Tekstin paikkamerkki 6">
            <a:extLst>
              <a:ext uri="{FF2B5EF4-FFF2-40B4-BE49-F238E27FC236}">
                <a16:creationId xmlns:a16="http://schemas.microsoft.com/office/drawing/2014/main" id="{C9F93F8F-7C87-634E-9BC1-5BCB312B4F8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38200" y="2659660"/>
            <a:ext cx="10462846" cy="351254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46543162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- Kuva,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orakulmio 2">
            <a:extLst>
              <a:ext uri="{FF2B5EF4-FFF2-40B4-BE49-F238E27FC236}">
                <a16:creationId xmlns:a16="http://schemas.microsoft.com/office/drawing/2014/main" id="{C4324472-52B4-16EB-759F-48DB35D3B2A0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52" y="703730"/>
            <a:ext cx="6319285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25752" y="2837330"/>
            <a:ext cx="6319284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2" name="Picture Placeholder 4">
            <a:extLst>
              <a:ext uri="{FF2B5EF4-FFF2-40B4-BE49-F238E27FC236}">
                <a16:creationId xmlns:a16="http://schemas.microsoft.com/office/drawing/2014/main" id="{9C69A238-A39D-2F29-C29B-1C730003B9CC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7731759" y="0"/>
            <a:ext cx="4460241" cy="6858001"/>
          </a:xfrm>
        </p:spPr>
        <p:txBody>
          <a:bodyPr/>
          <a:lstStyle>
            <a:lvl1pPr>
              <a:defRPr b="0" i="0"/>
            </a:lvl1pPr>
          </a:lstStyle>
          <a:p>
            <a:r>
              <a:rPr lang="fi-FI"/>
              <a:t>Lisää kuva napsauttamalla kuvaketta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62368481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 - Kuva,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37017" y="685800"/>
            <a:ext cx="6234545" cy="1962076"/>
          </a:xfrm>
        </p:spPr>
        <p:txBody>
          <a:bodyPr anchor="b" anchorCtr="0">
            <a:normAutofit/>
          </a:bodyPr>
          <a:lstStyle>
            <a:lvl1pPr>
              <a:defRPr sz="36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237018" y="2819400"/>
            <a:ext cx="6234545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A29DF2-66F3-CC43-A45F-4D857441EE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4460241" cy="5943601"/>
          </a:xfrm>
        </p:spPr>
        <p:txBody>
          <a:bodyPr/>
          <a:lstStyle>
            <a:lvl1pPr>
              <a:defRPr b="0" i="0"/>
            </a:lvl1pPr>
          </a:lstStyle>
          <a:p>
            <a:r>
              <a:rPr lang="fi-FI"/>
              <a:t>Lisää kuva napsauttamalla kuvaketta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103446678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1 - Kuva,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67600" y="685800"/>
            <a:ext cx="4460240" cy="1962076"/>
          </a:xfrm>
        </p:spPr>
        <p:txBody>
          <a:bodyPr anchor="b" anchorCtr="0">
            <a:normAutofit/>
          </a:bodyPr>
          <a:lstStyle>
            <a:lvl1pPr>
              <a:defRPr sz="36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467600" y="2819400"/>
            <a:ext cx="399288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A29DF2-66F3-CC43-A45F-4D857441EE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6263641" cy="5943601"/>
          </a:xfrm>
        </p:spPr>
        <p:txBody>
          <a:bodyPr/>
          <a:lstStyle>
            <a:lvl1pPr>
              <a:defRPr b="0" i="0"/>
            </a:lvl1pPr>
          </a:lstStyle>
          <a:p>
            <a:r>
              <a:rPr lang="fi-FI"/>
              <a:t>Lisää kuva napsauttamalla kuvaketta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35034361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50A29DF2-66F3-CC43-A45F-4D857441EEBB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6858001"/>
          </a:xfrm>
        </p:spPr>
        <p:txBody>
          <a:bodyPr/>
          <a:lstStyle>
            <a:lvl1pPr>
              <a:defRPr b="0" i="0"/>
            </a:lvl1pPr>
          </a:lstStyle>
          <a:p>
            <a:r>
              <a:rPr lang="fi-FI"/>
              <a:t>Lisää kuva napsauttamalla kuvaketta</a:t>
            </a:r>
            <a:endParaRPr lang="en-FI"/>
          </a:p>
        </p:txBody>
      </p:sp>
    </p:spTree>
    <p:extLst>
      <p:ext uri="{BB962C8B-B14F-4D97-AF65-F5344CB8AC3E}">
        <p14:creationId xmlns:p14="http://schemas.microsoft.com/office/powerpoint/2010/main" val="28605574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Merit_log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uva 2">
            <a:extLst>
              <a:ext uri="{FF2B5EF4-FFF2-40B4-BE49-F238E27FC236}">
                <a16:creationId xmlns:a16="http://schemas.microsoft.com/office/drawing/2014/main" id="{A2C467FE-FEE5-86EA-14E7-B04EBF7843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86481" y="2984783"/>
            <a:ext cx="6219039" cy="888434"/>
          </a:xfrm>
          <a:prstGeom prst="rect">
            <a:avLst/>
          </a:prstGeom>
        </p:spPr>
      </p:pic>
      <p:pic>
        <p:nvPicPr>
          <p:cNvPr id="8" name="Kuva 7">
            <a:extLst>
              <a:ext uri="{FF2B5EF4-FFF2-40B4-BE49-F238E27FC236}">
                <a16:creationId xmlns:a16="http://schemas.microsoft.com/office/drawing/2014/main" id="{F6C63E3C-D18E-4DF1-F170-2A3AA21287B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111331" y="6125125"/>
            <a:ext cx="1669729" cy="482613"/>
          </a:xfrm>
          <a:prstGeom prst="rect">
            <a:avLst/>
          </a:prstGeom>
        </p:spPr>
      </p:pic>
      <p:pic>
        <p:nvPicPr>
          <p:cNvPr id="9" name="Kuva 8">
            <a:extLst>
              <a:ext uri="{FF2B5EF4-FFF2-40B4-BE49-F238E27FC236}">
                <a16:creationId xmlns:a16="http://schemas.microsoft.com/office/drawing/2014/main" id="{FE31B90C-21D5-83EE-0C2D-5039986D7A53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8369971" y="6094227"/>
            <a:ext cx="1505680" cy="570475"/>
          </a:xfrm>
          <a:prstGeom prst="rect">
            <a:avLst/>
          </a:prstGeom>
        </p:spPr>
      </p:pic>
      <p:pic>
        <p:nvPicPr>
          <p:cNvPr id="10" name="Kuva 9" descr="Kuva, joka sisältää kohteen kuvakaappaus, Sähkönsininen, Fontti, Majorellen sininen&#10;&#10;Kuvaus luotu automaattisesti">
            <a:extLst>
              <a:ext uri="{FF2B5EF4-FFF2-40B4-BE49-F238E27FC236}">
                <a16:creationId xmlns:a16="http://schemas.microsoft.com/office/drawing/2014/main" id="{A1E5FD1C-021F-115E-93FE-F817EA1AAFA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68783" y="6165071"/>
            <a:ext cx="1762678" cy="417876"/>
          </a:xfrm>
          <a:prstGeom prst="rect">
            <a:avLst/>
          </a:prstGeom>
        </p:spPr>
      </p:pic>
      <p:pic>
        <p:nvPicPr>
          <p:cNvPr id="11" name="Kuva 10">
            <a:extLst>
              <a:ext uri="{FF2B5EF4-FFF2-40B4-BE49-F238E27FC236}">
                <a16:creationId xmlns:a16="http://schemas.microsoft.com/office/drawing/2014/main" id="{109EC3BF-9C64-4D87-5084-272D093404B5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rcRect/>
          <a:stretch/>
        </p:blipFill>
        <p:spPr>
          <a:xfrm>
            <a:off x="5783484" y="6015571"/>
            <a:ext cx="2390562" cy="5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14233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 descr="Kuva, joka sisältää kohteen henkilö, ruoka, Ruoanlaitto, Keittäjä&#10;&#10;Kuvaus luotu automaattisesti">
            <a:extLst>
              <a:ext uri="{FF2B5EF4-FFF2-40B4-BE49-F238E27FC236}">
                <a16:creationId xmlns:a16="http://schemas.microsoft.com/office/drawing/2014/main" id="{87FC5A21-4B8C-9BCF-9B4F-E3F35CD55F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6929" t="16739" b="21226"/>
          <a:stretch/>
        </p:blipFill>
        <p:spPr>
          <a:xfrm>
            <a:off x="1" y="0"/>
            <a:ext cx="12191999" cy="58928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E15B15-0AEE-CE4B-A24F-CAB1621DE23F}"/>
              </a:ext>
            </a:extLst>
          </p:cNvPr>
          <p:cNvSpPr/>
          <p:nvPr userDrawn="1"/>
        </p:nvSpPr>
        <p:spPr>
          <a:xfrm>
            <a:off x="6096000" y="754380"/>
            <a:ext cx="6096000" cy="44704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0" y="373380"/>
            <a:ext cx="4460240" cy="1962076"/>
          </a:xfrm>
        </p:spPr>
        <p:txBody>
          <a:bodyPr anchor="b" anchorCtr="0">
            <a:normAutofit/>
          </a:bodyPr>
          <a:lstStyle>
            <a:lvl1pPr>
              <a:defRPr sz="36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12000" y="2506980"/>
            <a:ext cx="399288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71703215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Kuva 4">
            <a:extLst>
              <a:ext uri="{FF2B5EF4-FFF2-40B4-BE49-F238E27FC236}">
                <a16:creationId xmlns:a16="http://schemas.microsoft.com/office/drawing/2014/main" id="{87FC5A21-4B8C-9BCF-9B4F-E3F35CD55F5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t="5597" b="21803"/>
          <a:stretch/>
        </p:blipFill>
        <p:spPr>
          <a:xfrm flipH="1">
            <a:off x="0" y="0"/>
            <a:ext cx="12191999" cy="59055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EE15B15-0AEE-CE4B-A24F-CAB1621DE23F}"/>
              </a:ext>
            </a:extLst>
          </p:cNvPr>
          <p:cNvSpPr/>
          <p:nvPr userDrawn="1"/>
        </p:nvSpPr>
        <p:spPr>
          <a:xfrm>
            <a:off x="6096000" y="876300"/>
            <a:ext cx="6096000" cy="4221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12000" y="246380"/>
            <a:ext cx="4460240" cy="1962076"/>
          </a:xfrm>
        </p:spPr>
        <p:txBody>
          <a:bodyPr anchor="b" anchorCtr="0">
            <a:normAutofit/>
          </a:bodyPr>
          <a:lstStyle>
            <a:lvl1pPr>
              <a:defRPr sz="36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7112000" y="2379980"/>
            <a:ext cx="399288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5979095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taa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C870E2BD-6052-740B-8FEE-3DE7CDB497EB}"/>
              </a:ext>
            </a:extLst>
          </p:cNvPr>
          <p:cNvSpPr>
            <a:spLocks/>
          </p:cNvSpPr>
          <p:nvPr userDrawn="1"/>
        </p:nvSpPr>
        <p:spPr>
          <a:xfrm>
            <a:off x="0" y="-1"/>
            <a:ext cx="12192000" cy="6858000"/>
          </a:xfrm>
          <a:prstGeom prst="rect">
            <a:avLst/>
          </a:prstGeom>
          <a:solidFill>
            <a:srgbClr val="8FCB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3" name="Suorakulmio 2">
            <a:extLst>
              <a:ext uri="{FF2B5EF4-FFF2-40B4-BE49-F238E27FC236}">
                <a16:creationId xmlns:a16="http://schemas.microsoft.com/office/drawing/2014/main" id="{B28F5F08-B475-F1CD-411C-74C41FEFA8EF}"/>
              </a:ext>
            </a:extLst>
          </p:cNvPr>
          <p:cNvSpPr>
            <a:spLocks/>
          </p:cNvSpPr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FFA6FCD-C9BA-EA8A-8706-ECF87819B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9582" y="2168202"/>
            <a:ext cx="1002675" cy="1002675"/>
          </a:xfrm>
          <a:prstGeom prst="rect">
            <a:avLst/>
          </a:prstGeom>
          <a:noFill/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4800" y="909320"/>
            <a:ext cx="9032240" cy="3520440"/>
          </a:xfrm>
        </p:spPr>
        <p:txBody>
          <a:bodyPr anchor="b" anchorCtr="0">
            <a:normAutofit/>
          </a:bodyPr>
          <a:lstStyle>
            <a:lvl1pPr algn="ctr">
              <a:defRPr sz="3600" b="0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noProof="0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76637602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itaat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FA6FCD-C9BA-EA8A-8706-ECF87819B6F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589582" y="2168202"/>
            <a:ext cx="1002675" cy="1002675"/>
          </a:xfrm>
          <a:prstGeom prst="rect">
            <a:avLst/>
          </a:prstGeom>
          <a:noFill/>
        </p:spPr>
      </p:pic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74800" y="909320"/>
            <a:ext cx="9032240" cy="3520440"/>
          </a:xfrm>
        </p:spPr>
        <p:txBody>
          <a:bodyPr anchor="b" anchorCtr="0">
            <a:normAutofit/>
          </a:bodyPr>
          <a:lstStyle>
            <a:lvl1pPr algn="ctr">
              <a:defRPr sz="3600" b="0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noProof="0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58168221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7CBF7B2A-BAFF-7873-EE58-9475CBC8950E}"/>
              </a:ext>
            </a:extLst>
          </p:cNvPr>
          <p:cNvSpPr>
            <a:spLocks/>
          </p:cNvSpPr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4820C41C-B776-6003-157B-CE79BB0F4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4558427" y="5553846"/>
            <a:ext cx="3075146" cy="439306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8AD5164E-3A2A-F646-9FC4-CF5B1B4AE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1349"/>
            <a:ext cx="9144000" cy="2075301"/>
          </a:xfrm>
        </p:spPr>
        <p:txBody>
          <a:bodyPr anchor="b">
            <a:normAutofit/>
          </a:bodyPr>
          <a:lstStyle>
            <a:lvl1pPr algn="ctr">
              <a:defRPr sz="6000" b="1" i="0" baseline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8604691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 -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Kuva 3">
            <a:extLst>
              <a:ext uri="{FF2B5EF4-FFF2-40B4-BE49-F238E27FC236}">
                <a16:creationId xmlns:a16="http://schemas.microsoft.com/office/drawing/2014/main" id="{4820C41C-B776-6003-157B-CE79BB0F462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8748071" y="339031"/>
            <a:ext cx="3075146" cy="439306"/>
          </a:xfrm>
          <a:prstGeom prst="rect">
            <a:avLst/>
          </a:prstGeom>
        </p:spPr>
      </p:pic>
      <p:sp>
        <p:nvSpPr>
          <p:cNvPr id="5" name="Otsikko 1">
            <a:extLst>
              <a:ext uri="{FF2B5EF4-FFF2-40B4-BE49-F238E27FC236}">
                <a16:creationId xmlns:a16="http://schemas.microsoft.com/office/drawing/2014/main" id="{8AD5164E-3A2A-F646-9FC4-CF5B1B4AEA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391349"/>
            <a:ext cx="9144000" cy="2075301"/>
          </a:xfrm>
        </p:spPr>
        <p:txBody>
          <a:bodyPr anchor="b">
            <a:normAutofit/>
          </a:bodyPr>
          <a:lstStyle>
            <a:lvl1pPr algn="ctr">
              <a:defRPr sz="6000" b="1" i="0" baseline="0">
                <a:solidFill>
                  <a:schemeClr val="tx1"/>
                </a:solidFill>
                <a:latin typeface="Roboto" panose="02000000000000000000" pitchFamily="2" charset="0"/>
              </a:defRPr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28913264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tsikko ja sisältö, vihre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2D3798FB-DE23-14D8-058F-6FBFE990461A}"/>
              </a:ext>
            </a:extLst>
          </p:cNvPr>
          <p:cNvSpPr/>
          <p:nvPr userDrawn="1"/>
        </p:nvSpPr>
        <p:spPr>
          <a:xfrm>
            <a:off x="0" y="0"/>
            <a:ext cx="98266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4190E5C-EB0E-EADE-E623-40389A52E0A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9425" y="620714"/>
            <a:ext cx="982662" cy="5616574"/>
          </a:xfrm>
          <a:prstGeom prst="rect">
            <a:avLst/>
          </a:prstGeom>
        </p:spPr>
      </p:pic>
      <p:sp>
        <p:nvSpPr>
          <p:cNvPr id="6" name="Title 2">
            <a:extLst>
              <a:ext uri="{FF2B5EF4-FFF2-40B4-BE49-F238E27FC236}">
                <a16:creationId xmlns:a16="http://schemas.microsoft.com/office/drawing/2014/main" id="{8DFC642B-7511-250F-6B8B-EA11003D0BE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083442" y="1159677"/>
            <a:ext cx="9125895" cy="411173"/>
          </a:xfrm>
        </p:spPr>
        <p:txBody>
          <a:bodyPr wrap="square" anchor="t" anchorCtr="0">
            <a:noAutofit/>
          </a:bodyPr>
          <a:lstStyle>
            <a:lvl1pPr>
              <a:defRPr sz="3200"/>
            </a:lvl1pPr>
          </a:lstStyle>
          <a:p>
            <a:r>
              <a:rPr lang="fi-FI" noProof="0"/>
              <a:t>Lisää otsikko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49AC2D0-94FC-86FC-1CC6-87C74AAF4ECD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2083443" y="1731172"/>
            <a:ext cx="9125895" cy="4506116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>
              <a:defRPr sz="1600"/>
            </a:lvl1pPr>
            <a:lvl2pPr indent="-164592">
              <a:defRPr/>
            </a:lvl2pPr>
            <a:lvl3pPr indent="-164592">
              <a:defRPr/>
            </a:lvl3pPr>
            <a:lvl4pPr indent="-164592">
              <a:defRPr/>
            </a:lvl4pPr>
            <a:lvl5pPr indent="-164592">
              <a:defRPr/>
            </a:lvl5pPr>
          </a:lstStyle>
          <a:p>
            <a:pPr lvl="0"/>
            <a:r>
              <a:rPr lang="fi-FI" noProof="0"/>
              <a:t>Lisää tekstiä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38301780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ko 1">
            <a:extLst>
              <a:ext uri="{FF2B5EF4-FFF2-40B4-BE49-F238E27FC236}">
                <a16:creationId xmlns:a16="http://schemas.microsoft.com/office/drawing/2014/main" id="{2655C3B1-1290-994F-8F96-6BD9C06086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ots. perustyyl. napsautt.</a:t>
            </a:r>
          </a:p>
        </p:txBody>
      </p:sp>
      <p:sp>
        <p:nvSpPr>
          <p:cNvPr id="3" name="Sisällön paikkamerkki 2">
            <a:extLst>
              <a:ext uri="{FF2B5EF4-FFF2-40B4-BE49-F238E27FC236}">
                <a16:creationId xmlns:a16="http://schemas.microsoft.com/office/drawing/2014/main" id="{8EB68357-60E2-20B1-49B6-5651402D3A3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sp>
        <p:nvSpPr>
          <p:cNvPr id="4" name="Päivämäärän paikkamerkki 3">
            <a:extLst>
              <a:ext uri="{FF2B5EF4-FFF2-40B4-BE49-F238E27FC236}">
                <a16:creationId xmlns:a16="http://schemas.microsoft.com/office/drawing/2014/main" id="{A75FC4F3-2FC9-1B7F-0B5F-B29A6B1403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A4D654-2997-4503-8032-FF1B97A2227C}" type="datetimeFigureOut">
              <a:rPr lang="fi-FI" smtClean="0"/>
              <a:t>25.8.2025</a:t>
            </a:fld>
            <a:endParaRPr lang="fi-FI"/>
          </a:p>
        </p:txBody>
      </p:sp>
      <p:sp>
        <p:nvSpPr>
          <p:cNvPr id="5" name="Alatunnisteen paikkamerkki 4">
            <a:extLst>
              <a:ext uri="{FF2B5EF4-FFF2-40B4-BE49-F238E27FC236}">
                <a16:creationId xmlns:a16="http://schemas.microsoft.com/office/drawing/2014/main" id="{042D56AC-C9A9-D187-B364-2345D0374C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6" name="Dian numeron paikkamerkki 5">
            <a:extLst>
              <a:ext uri="{FF2B5EF4-FFF2-40B4-BE49-F238E27FC236}">
                <a16:creationId xmlns:a16="http://schemas.microsoft.com/office/drawing/2014/main" id="{978F5E87-EA52-316E-2391-C2AB59FDB7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B8A888-EECF-4551-9FC6-A3D98BFFA43E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31236697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0400" y="908050"/>
            <a:ext cx="3932237" cy="1149350"/>
          </a:xfrm>
          <a:prstGeom prst="rect">
            <a:avLst/>
          </a:prstGeom>
        </p:spPr>
        <p:txBody>
          <a:bodyPr anchor="b">
            <a:no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622800" y="914275"/>
            <a:ext cx="7018337" cy="4954712"/>
          </a:xfrm>
        </p:spPr>
        <p:txBody>
          <a:bodyPr anchor="t">
            <a:no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10400" y="2223820"/>
            <a:ext cx="3932237" cy="3645167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Date Placeholder 3">
            <a:extLst>
              <a:ext uri="{FF2B5EF4-FFF2-40B4-BE49-F238E27FC236}">
                <a16:creationId xmlns:a16="http://schemas.microsoft.com/office/drawing/2014/main" id="{403500BF-A2C1-4F36-A443-35E1074B66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25.8.2025</a:t>
            </a:fld>
            <a:endParaRPr lang="fi-FI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803234A5-5678-4107-B6E4-4D194E2ECF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8" name="Footer Placeholder 10">
            <a:extLst>
              <a:ext uri="{FF2B5EF4-FFF2-40B4-BE49-F238E27FC236}">
                <a16:creationId xmlns:a16="http://schemas.microsoft.com/office/drawing/2014/main" id="{AEB90590-21DA-48A3-904A-917FC50EB7AE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22134268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91F2527F-684A-4121-9363-8807B0AFD18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0855589" y="6489700"/>
            <a:ext cx="766827" cy="254172"/>
          </a:xfrm>
          <a:prstGeom prst="rect">
            <a:avLst/>
          </a:prstGeom>
        </p:spPr>
        <p:txBody>
          <a:bodyPr vert="horz" lIns="0" tIns="45720" rIns="0" bIns="45720" rtlCol="0" anchor="b" anchorCtr="0"/>
          <a:lstStyle>
            <a:lvl1pPr algn="r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A90DC808-9B4F-47F6-816E-B4DD926C39FF}" type="datetime1">
              <a:rPr lang="fi-FI" smtClean="0"/>
              <a:pPr/>
              <a:t>25.8.2025</a:t>
            </a:fld>
            <a:endParaRPr lang="fi-FI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306364A-3632-4E1B-8113-A8981F3C526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97005" y="6489700"/>
            <a:ext cx="375932" cy="254015"/>
          </a:xfrm>
          <a:prstGeom prst="rect">
            <a:avLst/>
          </a:prstGeom>
        </p:spPr>
        <p:txBody>
          <a:bodyPr vert="horz" lIns="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r>
              <a:rPr lang="fi-FI"/>
              <a:t>|  </a:t>
            </a:r>
            <a:fld id="{CDC8994D-33BE-6F4B-918B-78B2D731EB1C}" type="slidenum">
              <a:rPr lang="fi-FI" smtClean="0"/>
              <a:pPr/>
              <a:t>‹#›</a:t>
            </a:fld>
            <a:endParaRPr lang="fi-FI"/>
          </a:p>
        </p:txBody>
      </p:sp>
      <p:sp>
        <p:nvSpPr>
          <p:cNvPr id="5" name="Footer Placeholder 10">
            <a:extLst>
              <a:ext uri="{FF2B5EF4-FFF2-40B4-BE49-F238E27FC236}">
                <a16:creationId xmlns:a16="http://schemas.microsoft.com/office/drawing/2014/main" id="{DFF5CBD4-0D40-46CB-83FF-1C58DD787062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410400" y="6489700"/>
            <a:ext cx="6778800" cy="25401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44865181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erit_logo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EB277CE8-A2F7-5F03-A1A5-4AB81FD660FC}"/>
              </a:ext>
            </a:extLst>
          </p:cNvPr>
          <p:cNvSpPr>
            <a:spLocks/>
          </p:cNvSpPr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D81A3050-0527-DB6F-F2BA-EB5DD6A24DE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2986481" y="2984783"/>
            <a:ext cx="6219039" cy="8884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469371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A53A23-4E1C-A200-A5DC-AFE8E46D95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fi-FI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5CAE6FA-4E85-117B-3310-FAD185EED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F49DCB-3714-4740-BFD8-DFF4C30EEC4E}" type="datetimeFigureOut">
              <a:rPr lang="fi-FI" smtClean="0"/>
              <a:t>25.8.2025</a:t>
            </a:fld>
            <a:endParaRPr lang="fi-FI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00F1FA3-FE7F-930E-0B1E-EC70CFD228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i-FI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6B46CE1-A3D8-7498-D69E-BDDA2C975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8FD235F-4E35-442D-B870-899BB49A27F4}" type="slidenum">
              <a:rPr lang="fi-FI" smtClean="0"/>
              <a:t>‹#›</a:t>
            </a:fld>
            <a:endParaRPr lang="fi-FI"/>
          </a:p>
        </p:txBody>
      </p:sp>
    </p:spTree>
    <p:extLst>
      <p:ext uri="{BB962C8B-B14F-4D97-AF65-F5344CB8AC3E}">
        <p14:creationId xmlns:p14="http://schemas.microsoft.com/office/powerpoint/2010/main" val="17719265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Verko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EB277CE8-A2F7-5F03-A1A5-4AB81FD660FC}"/>
              </a:ext>
            </a:extLst>
          </p:cNvPr>
          <p:cNvSpPr>
            <a:spLocks/>
          </p:cNvSpPr>
          <p:nvPr userDrawn="1"/>
        </p:nvSpPr>
        <p:spPr>
          <a:xfrm>
            <a:off x="-1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0" i="0">
                <a:latin typeface="Roboto" panose="02000000000000000000" pitchFamily="2" charset="0"/>
              </a:rPr>
              <a:t>&lt;</a:t>
            </a:r>
          </a:p>
        </p:txBody>
      </p:sp>
      <p:pic>
        <p:nvPicPr>
          <p:cNvPr id="4" name="Kuva 3">
            <a:extLst>
              <a:ext uri="{FF2B5EF4-FFF2-40B4-BE49-F238E27FC236}">
                <a16:creationId xmlns:a16="http://schemas.microsoft.com/office/drawing/2014/main" id="{9DDFA665-3EAD-E259-6D2A-0F2CFC0254B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685573" y="1819949"/>
            <a:ext cx="2124890" cy="428149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9D09503E-B7E3-F3C3-4947-87D407B4C57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041564" y="1634516"/>
            <a:ext cx="2108873" cy="799014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DB0B6BC5-EF00-C852-6DEC-9CAD3E3811E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rcRect/>
          <a:stretch/>
        </p:blipFill>
        <p:spPr>
          <a:xfrm>
            <a:off x="927870" y="1713301"/>
            <a:ext cx="2687952" cy="641443"/>
          </a:xfrm>
          <a:prstGeom prst="rect">
            <a:avLst/>
          </a:prstGeom>
        </p:spPr>
      </p:pic>
      <p:pic>
        <p:nvPicPr>
          <p:cNvPr id="9" name="Kuva 8" descr="Kuva, joka sisältää kohteen teksti, Fontti, logo, Grafiikka&#10;&#10;Kuvaus luotu automaattisesti">
            <a:extLst>
              <a:ext uri="{FF2B5EF4-FFF2-40B4-BE49-F238E27FC236}">
                <a16:creationId xmlns:a16="http://schemas.microsoft.com/office/drawing/2014/main" id="{49A5FBED-327C-BD18-0CBA-17C4F4376C1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3534610" y="-2512428"/>
            <a:ext cx="2590800" cy="914400"/>
          </a:xfrm>
          <a:prstGeom prst="rect">
            <a:avLst/>
          </a:prstGeom>
        </p:spPr>
      </p:pic>
      <p:pic>
        <p:nvPicPr>
          <p:cNvPr id="11" name="Kuva 10" descr="Kuva, joka sisältää kohteen Grafiikka, Fontti, graafinen suunnittelu, teksti&#10;&#10;Kuvaus luotu automaattisesti">
            <a:extLst>
              <a:ext uri="{FF2B5EF4-FFF2-40B4-BE49-F238E27FC236}">
                <a16:creationId xmlns:a16="http://schemas.microsoft.com/office/drawing/2014/main" id="{A88439FC-2BBC-8A36-70BA-6B17F1685C13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5412000" y="5017963"/>
            <a:ext cx="1368000" cy="1368000"/>
          </a:xfrm>
          <a:prstGeom prst="rect">
            <a:avLst/>
          </a:prstGeom>
        </p:spPr>
      </p:pic>
      <p:pic>
        <p:nvPicPr>
          <p:cNvPr id="13" name="Kuva 12" descr="Kuva, joka sisältää kohteen Grafiikka, ympyrä, Fontti, logo&#10;&#10;Kuvaus luotu automaattisesti">
            <a:extLst>
              <a:ext uri="{FF2B5EF4-FFF2-40B4-BE49-F238E27FC236}">
                <a16:creationId xmlns:a16="http://schemas.microsoft.com/office/drawing/2014/main" id="{F7D6FFF2-A063-3E9D-E621-412ADA85C46B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6610" y="3205047"/>
            <a:ext cx="1718780" cy="972000"/>
          </a:xfrm>
          <a:prstGeom prst="rect">
            <a:avLst/>
          </a:prstGeom>
        </p:spPr>
      </p:pic>
      <p:pic>
        <p:nvPicPr>
          <p:cNvPr id="15" name="Kuva 14" descr="Kuva, joka sisältää kohteen Värikkyys, Grafiikka, graafinen suunnittelu, kuvakaappaus&#10;&#10;Kuvaus luotu automaattisesti">
            <a:extLst>
              <a:ext uri="{FF2B5EF4-FFF2-40B4-BE49-F238E27FC236}">
                <a16:creationId xmlns:a16="http://schemas.microsoft.com/office/drawing/2014/main" id="{B818EE4F-4831-40B4-81F1-985BD6A3C47F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9070188" y="3098521"/>
            <a:ext cx="1355661" cy="1311930"/>
          </a:xfrm>
          <a:prstGeom prst="rect">
            <a:avLst/>
          </a:prstGeom>
        </p:spPr>
      </p:pic>
      <p:pic>
        <p:nvPicPr>
          <p:cNvPr id="17" name="Kuva 16" descr="Kuva, joka sisältää kohteen Grafiikka, ympyrä, Fontti, graafinen suunnittelu&#10;&#10;Kuvaus luotu automaattisesti">
            <a:extLst>
              <a:ext uri="{FF2B5EF4-FFF2-40B4-BE49-F238E27FC236}">
                <a16:creationId xmlns:a16="http://schemas.microsoft.com/office/drawing/2014/main" id="{C23E810B-F628-7F6B-56E8-2BC9EA48C658}"/>
              </a:ext>
            </a:extLst>
          </p:cNvPr>
          <p:cNvPicPr>
            <a:picLocks noChangeAspect="1"/>
          </p:cNvPicPr>
          <p:nvPr userDrawn="1"/>
        </p:nvPicPr>
        <p:blipFill>
          <a:blip r:embed="rId9"/>
          <a:stretch>
            <a:fillRect/>
          </a:stretch>
        </p:blipFill>
        <p:spPr>
          <a:xfrm>
            <a:off x="1389828" y="4977536"/>
            <a:ext cx="1764037" cy="1500854"/>
          </a:xfrm>
          <a:prstGeom prst="rect">
            <a:avLst/>
          </a:prstGeom>
        </p:spPr>
      </p:pic>
      <p:pic>
        <p:nvPicPr>
          <p:cNvPr id="19" name="Kuva 18" descr="Kuva, joka sisältää kohteen Grafiikka, Fontti, logo, kuvakaappaus&#10;&#10;Kuvaus luotu automaattisesti">
            <a:extLst>
              <a:ext uri="{FF2B5EF4-FFF2-40B4-BE49-F238E27FC236}">
                <a16:creationId xmlns:a16="http://schemas.microsoft.com/office/drawing/2014/main" id="{79D87A13-9DB0-BB18-F366-4AD3BF01A5A0}"/>
              </a:ext>
            </a:extLst>
          </p:cNvPr>
          <p:cNvPicPr>
            <a:picLocks noChangeAspect="1"/>
          </p:cNvPicPr>
          <p:nvPr userDrawn="1"/>
        </p:nvPicPr>
        <p:blipFill>
          <a:blip r:embed="rId10"/>
          <a:stretch>
            <a:fillRect/>
          </a:stretch>
        </p:blipFill>
        <p:spPr>
          <a:xfrm>
            <a:off x="1636552" y="3167796"/>
            <a:ext cx="1270588" cy="1152000"/>
          </a:xfrm>
          <a:prstGeom prst="rect">
            <a:avLst/>
          </a:prstGeom>
        </p:spPr>
      </p:pic>
      <p:pic>
        <p:nvPicPr>
          <p:cNvPr id="21" name="Kuva 20">
            <a:extLst>
              <a:ext uri="{FF2B5EF4-FFF2-40B4-BE49-F238E27FC236}">
                <a16:creationId xmlns:a16="http://schemas.microsoft.com/office/drawing/2014/main" id="{3200FE08-0E65-3E09-A28B-2546FC73E14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rcRect/>
          <a:stretch/>
        </p:blipFill>
        <p:spPr>
          <a:xfrm>
            <a:off x="8437438" y="5293287"/>
            <a:ext cx="2621159" cy="869351"/>
          </a:xfrm>
          <a:prstGeom prst="rect">
            <a:avLst/>
          </a:prstGeom>
        </p:spPr>
      </p:pic>
      <p:sp>
        <p:nvSpPr>
          <p:cNvPr id="22" name="Otsikon paikkamerkki 1">
            <a:extLst>
              <a:ext uri="{FF2B5EF4-FFF2-40B4-BE49-F238E27FC236}">
                <a16:creationId xmlns:a16="http://schemas.microsoft.com/office/drawing/2014/main" id="{B65E7558-4F1B-9AE5-8553-E208A933E8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3799"/>
            <a:ext cx="10515600" cy="68110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>
            <a:lvl1pPr algn="ctr">
              <a:defRPr sz="3200"/>
            </a:lvl1pPr>
          </a:lstStyle>
          <a:p>
            <a:endParaRPr lang="fi-FI" noProof="0"/>
          </a:p>
        </p:txBody>
      </p:sp>
    </p:spTree>
    <p:extLst>
      <p:ext uri="{BB962C8B-B14F-4D97-AF65-F5344CB8AC3E}">
        <p14:creationId xmlns:p14="http://schemas.microsoft.com/office/powerpoint/2010/main" val="21234577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57600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ots. perustyyl. napsautt.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3657600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</p:spTree>
    <p:extLst>
      <p:ext uri="{BB962C8B-B14F-4D97-AF65-F5344CB8AC3E}">
        <p14:creationId xmlns:p14="http://schemas.microsoft.com/office/powerpoint/2010/main" val="201005690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42B4263E-CBAB-78D1-B81D-B360D80C6C42}"/>
              </a:ext>
            </a:extLst>
          </p:cNvPr>
          <p:cNvSpPr>
            <a:spLocks/>
          </p:cNvSpPr>
          <p:nvPr userDrawn="1"/>
        </p:nvSpPr>
        <p:spPr>
          <a:xfrm>
            <a:off x="0" y="2540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1896" r="124" b="5825"/>
          <a:stretch/>
        </p:blipFill>
        <p:spPr>
          <a:xfrm>
            <a:off x="0" y="0"/>
            <a:ext cx="4271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68623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 - Otsikko ja sisältö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6F144D71-3271-1FEE-15A9-F0106D563659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594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0" i="0">
                <a:latin typeface="Roboto" panose="02000000000000000000" pitchFamily="2" charset="0"/>
              </a:rPr>
              <a:t>&lt;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11896" r="124" b="18382"/>
          <a:stretch/>
        </p:blipFill>
        <p:spPr>
          <a:xfrm>
            <a:off x="1" y="0"/>
            <a:ext cx="427121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692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/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uorakulmio 3">
            <a:extLst>
              <a:ext uri="{FF2B5EF4-FFF2-40B4-BE49-F238E27FC236}">
                <a16:creationId xmlns:a16="http://schemas.microsoft.com/office/drawing/2014/main" id="{F6C4DD7F-155F-7997-0E94-21369408D745}"/>
              </a:ext>
            </a:extLst>
          </p:cNvPr>
          <p:cNvSpPr>
            <a:spLocks/>
          </p:cNvSpPr>
          <p:nvPr userDrawn="1"/>
        </p:nvSpPr>
        <p:spPr>
          <a:xfrm>
            <a:off x="0" y="1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i-FI" b="0" i="0">
              <a:latin typeface="Roboto" panose="02000000000000000000" pitchFamily="2" charset="0"/>
            </a:endParaRP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 descr="Kuva, joka sisältää kohteen henkilö, ruoka, Ruoanlaitto, Keittäjä&#10;&#10;Kuvaus luotu automaattisesti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844" r="31242"/>
          <a:stretch/>
        </p:blipFill>
        <p:spPr>
          <a:xfrm>
            <a:off x="0" y="0"/>
            <a:ext cx="427121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864173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 - 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orakulmio 1">
            <a:extLst>
              <a:ext uri="{FF2B5EF4-FFF2-40B4-BE49-F238E27FC236}">
                <a16:creationId xmlns:a16="http://schemas.microsoft.com/office/drawing/2014/main" id="{F1AE8F2A-F293-099F-9ECB-E696584B369D}"/>
              </a:ext>
            </a:extLst>
          </p:cNvPr>
          <p:cNvSpPr>
            <a:spLocks/>
          </p:cNvSpPr>
          <p:nvPr userDrawn="1"/>
        </p:nvSpPr>
        <p:spPr>
          <a:xfrm>
            <a:off x="0" y="0"/>
            <a:ext cx="12192000" cy="594360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b="0" i="0">
                <a:latin typeface="Roboto" panose="02000000000000000000" pitchFamily="2" charset="0"/>
              </a:rPr>
              <a:t>&lt;</a:t>
            </a:r>
          </a:p>
        </p:txBody>
      </p:sp>
      <p:sp>
        <p:nvSpPr>
          <p:cNvPr id="8" name="Otsikko 1">
            <a:extLst>
              <a:ext uri="{FF2B5EF4-FFF2-40B4-BE49-F238E27FC236}">
                <a16:creationId xmlns:a16="http://schemas.microsoft.com/office/drawing/2014/main" id="{B098147C-2FE2-9A47-A1DC-F8EFFC85D8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685800"/>
            <a:ext cx="6096000" cy="1962076"/>
          </a:xfrm>
        </p:spPr>
        <p:txBody>
          <a:bodyPr anchor="b" anchorCtr="0">
            <a:normAutofit/>
          </a:bodyPr>
          <a:lstStyle>
            <a:lvl1pPr>
              <a:defRPr sz="4500" b="1" i="0" baseline="0"/>
            </a:lvl1pPr>
          </a:lstStyle>
          <a:p>
            <a:r>
              <a:rPr lang="fi-FI"/>
              <a:t>Muokkaa </a:t>
            </a:r>
            <a:r>
              <a:rPr lang="fi-FI" err="1"/>
              <a:t>ots</a:t>
            </a:r>
            <a:r>
              <a:rPr lang="fi-FI"/>
              <a:t>. </a:t>
            </a:r>
            <a:r>
              <a:rPr lang="fi-FI" err="1"/>
              <a:t>perustyyl</a:t>
            </a:r>
            <a:r>
              <a:rPr lang="fi-FI"/>
              <a:t>. </a:t>
            </a:r>
            <a:r>
              <a:rPr lang="fi-FI" err="1"/>
              <a:t>napsautt</a:t>
            </a:r>
            <a:r>
              <a:rPr lang="fi-FI"/>
              <a:t>.</a:t>
            </a:r>
          </a:p>
        </p:txBody>
      </p:sp>
      <p:sp>
        <p:nvSpPr>
          <p:cNvPr id="10" name="Tekstin paikkamerkki 6">
            <a:extLst>
              <a:ext uri="{FF2B5EF4-FFF2-40B4-BE49-F238E27FC236}">
                <a16:creationId xmlns:a16="http://schemas.microsoft.com/office/drawing/2014/main" id="{3961F92E-EC89-7A48-AE33-1D5EDF637C2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2819400"/>
            <a:ext cx="5029200" cy="3124200"/>
          </a:xfrm>
        </p:spPr>
        <p:txBody>
          <a:bodyPr/>
          <a:lstStyle>
            <a:lvl1pPr>
              <a:defRPr b="0" i="0"/>
            </a:lvl1pPr>
            <a:lvl2pPr>
              <a:defRPr b="0" i="0"/>
            </a:lvl2pPr>
            <a:lvl3pPr>
              <a:defRPr b="0" i="0"/>
            </a:lvl3pPr>
            <a:lvl4pPr>
              <a:defRPr b="0" i="0"/>
            </a:lvl4pPr>
            <a:lvl5pPr>
              <a:defRPr b="0" i="0"/>
            </a:lvl5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3" name="Kuva 2" descr="Kuva, joka sisältää kohteen henkilö, ruoka, Ruoanlaitto, Keittäjä&#10;&#10;Kuvaus luotu automaattisesti">
            <a:extLst>
              <a:ext uri="{FF2B5EF4-FFF2-40B4-BE49-F238E27FC236}">
                <a16:creationId xmlns:a16="http://schemas.microsoft.com/office/drawing/2014/main" id="{B397CF0A-927D-AEF3-33A6-A7A7844FC55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1844" t="13333" r="31242"/>
          <a:stretch/>
        </p:blipFill>
        <p:spPr>
          <a:xfrm>
            <a:off x="0" y="0"/>
            <a:ext cx="4271211" cy="594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431131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6.jpe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tsikon paikkamerkki 1">
            <a:extLst>
              <a:ext uri="{FF2B5EF4-FFF2-40B4-BE49-F238E27FC236}">
                <a16:creationId xmlns:a16="http://schemas.microsoft.com/office/drawing/2014/main" id="{CCCB0880-C466-FC4E-BF6D-7EF4AB5222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7379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endParaRPr lang="fi-FI" noProof="0"/>
          </a:p>
        </p:txBody>
      </p:sp>
      <p:sp>
        <p:nvSpPr>
          <p:cNvPr id="3" name="Tekstin paikkamerkki 2">
            <a:extLst>
              <a:ext uri="{FF2B5EF4-FFF2-40B4-BE49-F238E27FC236}">
                <a16:creationId xmlns:a16="http://schemas.microsoft.com/office/drawing/2014/main" id="{68DE3EC8-53E8-CC40-8CEF-19E40790B7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081047"/>
            <a:ext cx="10515600" cy="3682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/>
              <a:t>Muokkaa tekstin </a:t>
            </a:r>
            <a:r>
              <a:rPr lang="fi-FI" noProof="0"/>
              <a:t>perustyylejä</a:t>
            </a:r>
            <a:r>
              <a:rPr lang="fi-FI"/>
              <a:t>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</a:p>
        </p:txBody>
      </p:sp>
      <p:pic>
        <p:nvPicPr>
          <p:cNvPr id="8" name="Kuva 7">
            <a:extLst>
              <a:ext uri="{FF2B5EF4-FFF2-40B4-BE49-F238E27FC236}">
                <a16:creationId xmlns:a16="http://schemas.microsoft.com/office/drawing/2014/main" id="{4AA897A5-4A20-BD48-BFCC-A679C592E536}"/>
              </a:ext>
            </a:extLst>
          </p:cNvPr>
          <p:cNvPicPr>
            <a:picLocks noChangeAspect="1"/>
          </p:cNvPicPr>
          <p:nvPr userDrawn="1"/>
        </p:nvPicPr>
        <p:blipFill>
          <a:blip r:embed="rId32"/>
          <a:srcRect/>
          <a:stretch/>
        </p:blipFill>
        <p:spPr>
          <a:xfrm>
            <a:off x="7457353" y="392112"/>
            <a:ext cx="4323708" cy="617672"/>
          </a:xfrm>
          <a:prstGeom prst="rect">
            <a:avLst/>
          </a:prstGeom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003904F6-006A-9F4B-0A32-A488975C06F7}"/>
              </a:ext>
            </a:extLst>
          </p:cNvPr>
          <p:cNvPicPr>
            <a:picLocks noChangeAspect="1"/>
          </p:cNvPicPr>
          <p:nvPr userDrawn="1"/>
        </p:nvPicPr>
        <p:blipFill>
          <a:blip r:embed="rId33"/>
          <a:srcRect/>
          <a:stretch/>
        </p:blipFill>
        <p:spPr>
          <a:xfrm>
            <a:off x="10111331" y="6125125"/>
            <a:ext cx="1669729" cy="482613"/>
          </a:xfrm>
          <a:prstGeom prst="rect">
            <a:avLst/>
          </a:prstGeom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4AB5F434-C157-7158-26C9-E81141C810AF}"/>
              </a:ext>
            </a:extLst>
          </p:cNvPr>
          <p:cNvPicPr>
            <a:picLocks noChangeAspect="1"/>
          </p:cNvPicPr>
          <p:nvPr userDrawn="1"/>
        </p:nvPicPr>
        <p:blipFill>
          <a:blip r:embed="rId34"/>
          <a:srcRect/>
          <a:stretch/>
        </p:blipFill>
        <p:spPr>
          <a:xfrm>
            <a:off x="8369971" y="6094227"/>
            <a:ext cx="1505680" cy="570475"/>
          </a:xfrm>
          <a:prstGeom prst="rect">
            <a:avLst/>
          </a:prstGeom>
        </p:spPr>
      </p:pic>
      <p:pic>
        <p:nvPicPr>
          <p:cNvPr id="6" name="Kuva 5" descr="Kuva, joka sisältää kohteen kuvakaappaus, Sähkönsininen, Fontti, Majorellen sininen&#10;&#10;Kuvaus luotu automaattisesti">
            <a:extLst>
              <a:ext uri="{FF2B5EF4-FFF2-40B4-BE49-F238E27FC236}">
                <a16:creationId xmlns:a16="http://schemas.microsoft.com/office/drawing/2014/main" id="{35D7082C-CA59-26EA-3DFA-0FE55437C836}"/>
              </a:ext>
            </a:extLst>
          </p:cNvPr>
          <p:cNvPicPr>
            <a:picLocks noChangeAspect="1"/>
          </p:cNvPicPr>
          <p:nvPr userDrawn="1"/>
        </p:nvPicPr>
        <p:blipFill>
          <a:blip r:embed="rId35"/>
          <a:stretch>
            <a:fillRect/>
          </a:stretch>
        </p:blipFill>
        <p:spPr>
          <a:xfrm>
            <a:off x="368783" y="6165071"/>
            <a:ext cx="1762678" cy="417876"/>
          </a:xfrm>
          <a:prstGeom prst="rect">
            <a:avLst/>
          </a:prstGeom>
        </p:spPr>
      </p:pic>
      <p:pic>
        <p:nvPicPr>
          <p:cNvPr id="7" name="Kuva 6">
            <a:extLst>
              <a:ext uri="{FF2B5EF4-FFF2-40B4-BE49-F238E27FC236}">
                <a16:creationId xmlns:a16="http://schemas.microsoft.com/office/drawing/2014/main" id="{13E584F3-53EB-AA40-8BC2-8BB7D69B2EF9}"/>
              </a:ext>
            </a:extLst>
          </p:cNvPr>
          <p:cNvPicPr>
            <a:picLocks noChangeAspect="1"/>
          </p:cNvPicPr>
          <p:nvPr userDrawn="1"/>
        </p:nvPicPr>
        <p:blipFill>
          <a:blip r:embed="rId36"/>
          <a:srcRect/>
          <a:stretch/>
        </p:blipFill>
        <p:spPr>
          <a:xfrm>
            <a:off x="5783484" y="6015571"/>
            <a:ext cx="2390562" cy="5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990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  <p:sldLayoutId id="2147483718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25" r:id="rId21"/>
    <p:sldLayoutId id="2147483726" r:id="rId22"/>
    <p:sldLayoutId id="2147483727" r:id="rId23"/>
    <p:sldLayoutId id="2147483728" r:id="rId24"/>
    <p:sldLayoutId id="2147483729" r:id="rId25"/>
    <p:sldLayoutId id="2147483730" r:id="rId26"/>
    <p:sldLayoutId id="2147483731" r:id="rId27"/>
    <p:sldLayoutId id="2147483732" r:id="rId28"/>
    <p:sldLayoutId id="2147483733" r:id="rId29"/>
    <p:sldLayoutId id="2147483734" r:id="rId30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500" b="1" i="0" kern="1200" baseline="0">
          <a:solidFill>
            <a:schemeClr val="tx1"/>
          </a:solidFill>
          <a:latin typeface="Roboto" panose="02000000000000000000" pitchFamily="2" charset="0"/>
          <a:ea typeface="Verdana" panose="020B0604030504040204" pitchFamily="34" charset="0"/>
          <a:cs typeface="Arial Black" panose="020B0A040201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tabLst/>
        <a:defRPr sz="2000" b="0" i="0" kern="1200" baseline="0">
          <a:solidFill>
            <a:schemeClr val="tx1"/>
          </a:solidFill>
          <a:latin typeface="Roboto" panose="02000000000000000000" pitchFamily="2" charset="0"/>
          <a:ea typeface="Verdana" panose="020B0604030504040204" pitchFamily="34" charset="0"/>
          <a:cs typeface="Helvetica Neue" panose="02000503000000020004" pitchFamily="2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500" b="0" i="0" kern="1200" baseline="0">
          <a:solidFill>
            <a:schemeClr val="tx1"/>
          </a:solidFill>
          <a:latin typeface="Roboto" panose="02000000000000000000" pitchFamily="2" charset="0"/>
          <a:ea typeface="Verdana" panose="020B0604030504040204" pitchFamily="34" charset="0"/>
          <a:cs typeface="Helvetica Neue" panose="02000503000000020004" pitchFamily="2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500" b="0" i="0" kern="1200" baseline="0">
          <a:solidFill>
            <a:schemeClr val="tx1"/>
          </a:solidFill>
          <a:latin typeface="Roboto" panose="02000000000000000000" pitchFamily="2" charset="0"/>
          <a:ea typeface="Verdana" panose="020B0604030504040204" pitchFamily="34" charset="0"/>
          <a:cs typeface="Helvetica Neue" panose="02000503000000020004" pitchFamily="2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500" b="0" i="0" kern="1200" baseline="0">
          <a:solidFill>
            <a:schemeClr val="tx1"/>
          </a:solidFill>
          <a:latin typeface="Roboto" panose="02000000000000000000" pitchFamily="2" charset="0"/>
          <a:ea typeface="Verdana" panose="020B0604030504040204" pitchFamily="34" charset="0"/>
          <a:cs typeface="Helvetica Neue" panose="02000503000000020004" pitchFamily="2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SzPct val="100000"/>
        <a:buFont typeface="Arial" panose="020B0604020202020204" pitchFamily="34" charset="0"/>
        <a:buChar char="•"/>
        <a:defRPr sz="1500" b="0" i="0" kern="1200" baseline="0">
          <a:solidFill>
            <a:schemeClr val="tx1"/>
          </a:solidFill>
          <a:latin typeface="Roboto" panose="02000000000000000000" pitchFamily="2" charset="0"/>
          <a:ea typeface="Verdana" panose="020B0604030504040204" pitchFamily="34" charset="0"/>
          <a:cs typeface="Helvetica Neue" panose="02000503000000020004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i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brandongordon75.medium.com/the-employee-value-proposition-canvas-a-tool-for-human-resource-managers-1bec708c6622" TargetMode="External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brandongordon75.medium.com/the-employee-value-proposition-canvas-a-tool-for-human-resource-managers-1bec708c6622" TargetMode="External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5FAE0-7572-5CC4-74D4-115FCA944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47488" y="685800"/>
            <a:ext cx="6306312" cy="1447800"/>
          </a:xfrm>
        </p:spPr>
        <p:txBody>
          <a:bodyPr/>
          <a:lstStyle/>
          <a:p>
            <a:r>
              <a:rPr lang="fi-FI"/>
              <a:t>Asiakasnäkökulmasta työntekijänäkökulmaan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2AD8E6-E510-5EF9-8D19-8C1ABC7B3D48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047488" y="2351314"/>
            <a:ext cx="6306312" cy="3592286"/>
          </a:xfrm>
        </p:spPr>
        <p:txBody>
          <a:bodyPr>
            <a:normAutofit lnSpcReduction="10000"/>
          </a:bodyPr>
          <a:lstStyle/>
          <a:p>
            <a:r>
              <a:rPr lang="fi-FI" sz="2400" dirty="0"/>
              <a:t>Monella yrityksellä on julkilausuttu arvolupaus asiakkaille, mutta ei välttämättä omalle väelle – tässä harjoituksessa tarkastelemme työntekijää </a:t>
            </a:r>
            <a:r>
              <a:rPr lang="fi-FI" sz="2400" i="1" dirty="0"/>
              <a:t>asiakkaana</a:t>
            </a:r>
          </a:p>
          <a:p>
            <a:r>
              <a:rPr lang="fi-FI" sz="2400" dirty="0"/>
              <a:t>Työntekijä, ammattilainen, pääsee sanoittamaan sitä, mitä työntekijä arvostaa ja pitää tärkeänä, mitä kipupisteitä hän kohtaa ja mitä hyötyjä hän työllään tavoittelee</a:t>
            </a:r>
          </a:p>
          <a:p>
            <a:r>
              <a:rPr lang="fi-FI" sz="2400" dirty="0"/>
              <a:t>Samoin tarkastellaan sitä, miten työnantaja </a:t>
            </a:r>
            <a:r>
              <a:rPr lang="fi-FI" sz="2400" i="1" dirty="0"/>
              <a:t>palveluna</a:t>
            </a:r>
            <a:r>
              <a:rPr lang="fi-FI" sz="2400" dirty="0"/>
              <a:t> voisi vastata näihin</a:t>
            </a:r>
          </a:p>
        </p:txBody>
      </p:sp>
    </p:spTree>
    <p:extLst>
      <p:ext uri="{BB962C8B-B14F-4D97-AF65-F5344CB8AC3E}">
        <p14:creationId xmlns:p14="http://schemas.microsoft.com/office/powerpoint/2010/main" val="28869179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8B9A42-5C88-7EEB-9FA5-2460A5C52E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6432" y="623063"/>
            <a:ext cx="10462846" cy="950694"/>
          </a:xfrm>
        </p:spPr>
        <p:txBody>
          <a:bodyPr>
            <a:normAutofit/>
          </a:bodyPr>
          <a:lstStyle/>
          <a:p>
            <a:r>
              <a:rPr lang="en-US" err="1">
                <a:latin typeface="Roboto"/>
                <a:ea typeface="Verdana"/>
              </a:rPr>
              <a:t>Työskentelyohjeet</a:t>
            </a:r>
            <a:endParaRPr lang="en-US" sz="3100" b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62E422-5E08-4489-7C9D-0EEC8A919D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66432" y="1671731"/>
            <a:ext cx="5207273" cy="4380725"/>
          </a:xfrm>
          <a:custGeom>
            <a:avLst/>
            <a:gdLst>
              <a:gd name="connsiteX0" fmla="*/ 0 w 5207273"/>
              <a:gd name="connsiteY0" fmla="*/ 0 h 4380725"/>
              <a:gd name="connsiteX1" fmla="*/ 578586 w 5207273"/>
              <a:gd name="connsiteY1" fmla="*/ 0 h 4380725"/>
              <a:gd name="connsiteX2" fmla="*/ 1157172 w 5207273"/>
              <a:gd name="connsiteY2" fmla="*/ 0 h 4380725"/>
              <a:gd name="connsiteX3" fmla="*/ 1631612 w 5207273"/>
              <a:gd name="connsiteY3" fmla="*/ 0 h 4380725"/>
              <a:gd name="connsiteX4" fmla="*/ 2053980 w 5207273"/>
              <a:gd name="connsiteY4" fmla="*/ 0 h 4380725"/>
              <a:gd name="connsiteX5" fmla="*/ 2580493 w 5207273"/>
              <a:gd name="connsiteY5" fmla="*/ 0 h 4380725"/>
              <a:gd name="connsiteX6" fmla="*/ 3159079 w 5207273"/>
              <a:gd name="connsiteY6" fmla="*/ 0 h 4380725"/>
              <a:gd name="connsiteX7" fmla="*/ 3841810 w 5207273"/>
              <a:gd name="connsiteY7" fmla="*/ 0 h 4380725"/>
              <a:gd name="connsiteX8" fmla="*/ 4368323 w 5207273"/>
              <a:gd name="connsiteY8" fmla="*/ 0 h 4380725"/>
              <a:gd name="connsiteX9" fmla="*/ 5207273 w 5207273"/>
              <a:gd name="connsiteY9" fmla="*/ 0 h 4380725"/>
              <a:gd name="connsiteX10" fmla="*/ 5207273 w 5207273"/>
              <a:gd name="connsiteY10" fmla="*/ 503783 h 4380725"/>
              <a:gd name="connsiteX11" fmla="*/ 5207273 w 5207273"/>
              <a:gd name="connsiteY11" fmla="*/ 1007567 h 4380725"/>
              <a:gd name="connsiteX12" fmla="*/ 5207273 w 5207273"/>
              <a:gd name="connsiteY12" fmla="*/ 1642772 h 4380725"/>
              <a:gd name="connsiteX13" fmla="*/ 5207273 w 5207273"/>
              <a:gd name="connsiteY13" fmla="*/ 2102748 h 4380725"/>
              <a:gd name="connsiteX14" fmla="*/ 5207273 w 5207273"/>
              <a:gd name="connsiteY14" fmla="*/ 2737953 h 4380725"/>
              <a:gd name="connsiteX15" fmla="*/ 5207273 w 5207273"/>
              <a:gd name="connsiteY15" fmla="*/ 3285544 h 4380725"/>
              <a:gd name="connsiteX16" fmla="*/ 5207273 w 5207273"/>
              <a:gd name="connsiteY16" fmla="*/ 3833134 h 4380725"/>
              <a:gd name="connsiteX17" fmla="*/ 5207273 w 5207273"/>
              <a:gd name="connsiteY17" fmla="*/ 4380725 h 4380725"/>
              <a:gd name="connsiteX18" fmla="*/ 4524542 w 5207273"/>
              <a:gd name="connsiteY18" fmla="*/ 4380725 h 4380725"/>
              <a:gd name="connsiteX19" fmla="*/ 3945956 w 5207273"/>
              <a:gd name="connsiteY19" fmla="*/ 4380725 h 4380725"/>
              <a:gd name="connsiteX20" fmla="*/ 3263224 w 5207273"/>
              <a:gd name="connsiteY20" fmla="*/ 4380725 h 4380725"/>
              <a:gd name="connsiteX21" fmla="*/ 2840857 w 5207273"/>
              <a:gd name="connsiteY21" fmla="*/ 4380725 h 4380725"/>
              <a:gd name="connsiteX22" fmla="*/ 2210198 w 5207273"/>
              <a:gd name="connsiteY22" fmla="*/ 4380725 h 4380725"/>
              <a:gd name="connsiteX23" fmla="*/ 1631612 w 5207273"/>
              <a:gd name="connsiteY23" fmla="*/ 4380725 h 4380725"/>
              <a:gd name="connsiteX24" fmla="*/ 1209245 w 5207273"/>
              <a:gd name="connsiteY24" fmla="*/ 4380725 h 4380725"/>
              <a:gd name="connsiteX25" fmla="*/ 682731 w 5207273"/>
              <a:gd name="connsiteY25" fmla="*/ 4380725 h 4380725"/>
              <a:gd name="connsiteX26" fmla="*/ 0 w 5207273"/>
              <a:gd name="connsiteY26" fmla="*/ 4380725 h 4380725"/>
              <a:gd name="connsiteX27" fmla="*/ 0 w 5207273"/>
              <a:gd name="connsiteY27" fmla="*/ 3964556 h 4380725"/>
              <a:gd name="connsiteX28" fmla="*/ 0 w 5207273"/>
              <a:gd name="connsiteY28" fmla="*/ 3416966 h 4380725"/>
              <a:gd name="connsiteX29" fmla="*/ 0 w 5207273"/>
              <a:gd name="connsiteY29" fmla="*/ 3000797 h 4380725"/>
              <a:gd name="connsiteX30" fmla="*/ 0 w 5207273"/>
              <a:gd name="connsiteY30" fmla="*/ 2409399 h 4380725"/>
              <a:gd name="connsiteX31" fmla="*/ 0 w 5207273"/>
              <a:gd name="connsiteY31" fmla="*/ 1861808 h 4380725"/>
              <a:gd name="connsiteX32" fmla="*/ 0 w 5207273"/>
              <a:gd name="connsiteY32" fmla="*/ 1270410 h 4380725"/>
              <a:gd name="connsiteX33" fmla="*/ 0 w 5207273"/>
              <a:gd name="connsiteY33" fmla="*/ 722820 h 4380725"/>
              <a:gd name="connsiteX34" fmla="*/ 0 w 5207273"/>
              <a:gd name="connsiteY34" fmla="*/ 0 h 438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07273" h="4380725" fill="none" extrusionOk="0">
                <a:moveTo>
                  <a:pt x="0" y="0"/>
                </a:moveTo>
                <a:cubicBezTo>
                  <a:pt x="225254" y="-62778"/>
                  <a:pt x="423611" y="36315"/>
                  <a:pt x="578586" y="0"/>
                </a:cubicBezTo>
                <a:cubicBezTo>
                  <a:pt x="733561" y="-36315"/>
                  <a:pt x="997352" y="5305"/>
                  <a:pt x="1157172" y="0"/>
                </a:cubicBezTo>
                <a:cubicBezTo>
                  <a:pt x="1316992" y="-5305"/>
                  <a:pt x="1534777" y="29668"/>
                  <a:pt x="1631612" y="0"/>
                </a:cubicBezTo>
                <a:cubicBezTo>
                  <a:pt x="1728447" y="-29668"/>
                  <a:pt x="1921731" y="38245"/>
                  <a:pt x="2053980" y="0"/>
                </a:cubicBezTo>
                <a:cubicBezTo>
                  <a:pt x="2186229" y="-38245"/>
                  <a:pt x="2376120" y="44900"/>
                  <a:pt x="2580493" y="0"/>
                </a:cubicBezTo>
                <a:cubicBezTo>
                  <a:pt x="2784866" y="-44900"/>
                  <a:pt x="2926896" y="21187"/>
                  <a:pt x="3159079" y="0"/>
                </a:cubicBezTo>
                <a:cubicBezTo>
                  <a:pt x="3391262" y="-21187"/>
                  <a:pt x="3679365" y="48509"/>
                  <a:pt x="3841810" y="0"/>
                </a:cubicBezTo>
                <a:cubicBezTo>
                  <a:pt x="4004255" y="-48509"/>
                  <a:pt x="4121065" y="10173"/>
                  <a:pt x="4368323" y="0"/>
                </a:cubicBezTo>
                <a:cubicBezTo>
                  <a:pt x="4615581" y="-10173"/>
                  <a:pt x="4889372" y="68883"/>
                  <a:pt x="5207273" y="0"/>
                </a:cubicBezTo>
                <a:cubicBezTo>
                  <a:pt x="5241557" y="109292"/>
                  <a:pt x="5192482" y="273439"/>
                  <a:pt x="5207273" y="503783"/>
                </a:cubicBezTo>
                <a:cubicBezTo>
                  <a:pt x="5222064" y="734127"/>
                  <a:pt x="5193141" y="757223"/>
                  <a:pt x="5207273" y="1007567"/>
                </a:cubicBezTo>
                <a:cubicBezTo>
                  <a:pt x="5221405" y="1257911"/>
                  <a:pt x="5142949" y="1358327"/>
                  <a:pt x="5207273" y="1642772"/>
                </a:cubicBezTo>
                <a:cubicBezTo>
                  <a:pt x="5271597" y="1927217"/>
                  <a:pt x="5161133" y="1979144"/>
                  <a:pt x="5207273" y="2102748"/>
                </a:cubicBezTo>
                <a:cubicBezTo>
                  <a:pt x="5253413" y="2226352"/>
                  <a:pt x="5199981" y="2514603"/>
                  <a:pt x="5207273" y="2737953"/>
                </a:cubicBezTo>
                <a:cubicBezTo>
                  <a:pt x="5214565" y="2961304"/>
                  <a:pt x="5167172" y="3119031"/>
                  <a:pt x="5207273" y="3285544"/>
                </a:cubicBezTo>
                <a:cubicBezTo>
                  <a:pt x="5247374" y="3452057"/>
                  <a:pt x="5144677" y="3696551"/>
                  <a:pt x="5207273" y="3833134"/>
                </a:cubicBezTo>
                <a:cubicBezTo>
                  <a:pt x="5269869" y="3969717"/>
                  <a:pt x="5170430" y="4255627"/>
                  <a:pt x="5207273" y="4380725"/>
                </a:cubicBezTo>
                <a:cubicBezTo>
                  <a:pt x="4979233" y="4450186"/>
                  <a:pt x="4678311" y="4355869"/>
                  <a:pt x="4524542" y="4380725"/>
                </a:cubicBezTo>
                <a:cubicBezTo>
                  <a:pt x="4370773" y="4405581"/>
                  <a:pt x="4153479" y="4362540"/>
                  <a:pt x="3945956" y="4380725"/>
                </a:cubicBezTo>
                <a:cubicBezTo>
                  <a:pt x="3738433" y="4398910"/>
                  <a:pt x="3566201" y="4328865"/>
                  <a:pt x="3263224" y="4380725"/>
                </a:cubicBezTo>
                <a:cubicBezTo>
                  <a:pt x="2960247" y="4432585"/>
                  <a:pt x="2984736" y="4351128"/>
                  <a:pt x="2840857" y="4380725"/>
                </a:cubicBezTo>
                <a:cubicBezTo>
                  <a:pt x="2696978" y="4410322"/>
                  <a:pt x="2347767" y="4345551"/>
                  <a:pt x="2210198" y="4380725"/>
                </a:cubicBezTo>
                <a:cubicBezTo>
                  <a:pt x="2072629" y="4415899"/>
                  <a:pt x="1753202" y="4371994"/>
                  <a:pt x="1631612" y="4380725"/>
                </a:cubicBezTo>
                <a:cubicBezTo>
                  <a:pt x="1510022" y="4389456"/>
                  <a:pt x="1393738" y="4379578"/>
                  <a:pt x="1209245" y="4380725"/>
                </a:cubicBezTo>
                <a:cubicBezTo>
                  <a:pt x="1024752" y="4381872"/>
                  <a:pt x="893050" y="4317775"/>
                  <a:pt x="682731" y="4380725"/>
                </a:cubicBezTo>
                <a:cubicBezTo>
                  <a:pt x="472412" y="4443675"/>
                  <a:pt x="251925" y="4355078"/>
                  <a:pt x="0" y="4380725"/>
                </a:cubicBezTo>
                <a:cubicBezTo>
                  <a:pt x="-24342" y="4196146"/>
                  <a:pt x="49933" y="4139337"/>
                  <a:pt x="0" y="3964556"/>
                </a:cubicBezTo>
                <a:cubicBezTo>
                  <a:pt x="-49933" y="3789775"/>
                  <a:pt x="45165" y="3687080"/>
                  <a:pt x="0" y="3416966"/>
                </a:cubicBezTo>
                <a:cubicBezTo>
                  <a:pt x="-45165" y="3146852"/>
                  <a:pt x="10817" y="3161674"/>
                  <a:pt x="0" y="3000797"/>
                </a:cubicBezTo>
                <a:cubicBezTo>
                  <a:pt x="-10817" y="2839920"/>
                  <a:pt x="18478" y="2529975"/>
                  <a:pt x="0" y="2409399"/>
                </a:cubicBezTo>
                <a:cubicBezTo>
                  <a:pt x="-18478" y="2288823"/>
                  <a:pt x="1134" y="1996230"/>
                  <a:pt x="0" y="1861808"/>
                </a:cubicBezTo>
                <a:cubicBezTo>
                  <a:pt x="-1134" y="1727386"/>
                  <a:pt x="12342" y="1548424"/>
                  <a:pt x="0" y="1270410"/>
                </a:cubicBezTo>
                <a:cubicBezTo>
                  <a:pt x="-12342" y="992396"/>
                  <a:pt x="18288" y="841513"/>
                  <a:pt x="0" y="722820"/>
                </a:cubicBezTo>
                <a:cubicBezTo>
                  <a:pt x="-18288" y="604127"/>
                  <a:pt x="64039" y="271921"/>
                  <a:pt x="0" y="0"/>
                </a:cubicBezTo>
                <a:close/>
              </a:path>
              <a:path w="5207273" h="4380725" stroke="0" extrusionOk="0">
                <a:moveTo>
                  <a:pt x="0" y="0"/>
                </a:moveTo>
                <a:cubicBezTo>
                  <a:pt x="200033" y="-37251"/>
                  <a:pt x="219459" y="46432"/>
                  <a:pt x="422368" y="0"/>
                </a:cubicBezTo>
                <a:cubicBezTo>
                  <a:pt x="625277" y="-46432"/>
                  <a:pt x="740814" y="17494"/>
                  <a:pt x="844735" y="0"/>
                </a:cubicBezTo>
                <a:cubicBezTo>
                  <a:pt x="948656" y="-17494"/>
                  <a:pt x="1199501" y="68135"/>
                  <a:pt x="1423321" y="0"/>
                </a:cubicBezTo>
                <a:cubicBezTo>
                  <a:pt x="1647141" y="-68135"/>
                  <a:pt x="1875233" y="10502"/>
                  <a:pt x="2001907" y="0"/>
                </a:cubicBezTo>
                <a:cubicBezTo>
                  <a:pt x="2128581" y="-10502"/>
                  <a:pt x="2449996" y="25173"/>
                  <a:pt x="2632566" y="0"/>
                </a:cubicBezTo>
                <a:cubicBezTo>
                  <a:pt x="2815136" y="-25173"/>
                  <a:pt x="3042737" y="21834"/>
                  <a:pt x="3211152" y="0"/>
                </a:cubicBezTo>
                <a:cubicBezTo>
                  <a:pt x="3379567" y="-21834"/>
                  <a:pt x="3606846" y="28303"/>
                  <a:pt x="3841810" y="0"/>
                </a:cubicBezTo>
                <a:cubicBezTo>
                  <a:pt x="4076774" y="-28303"/>
                  <a:pt x="4111739" y="18194"/>
                  <a:pt x="4316251" y="0"/>
                </a:cubicBezTo>
                <a:cubicBezTo>
                  <a:pt x="4520763" y="-18194"/>
                  <a:pt x="4893590" y="91187"/>
                  <a:pt x="5207273" y="0"/>
                </a:cubicBezTo>
                <a:cubicBezTo>
                  <a:pt x="5262663" y="137128"/>
                  <a:pt x="5185085" y="414310"/>
                  <a:pt x="5207273" y="635205"/>
                </a:cubicBezTo>
                <a:cubicBezTo>
                  <a:pt x="5229461" y="856100"/>
                  <a:pt x="5166664" y="905637"/>
                  <a:pt x="5207273" y="1051374"/>
                </a:cubicBezTo>
                <a:cubicBezTo>
                  <a:pt x="5247882" y="1197111"/>
                  <a:pt x="5198831" y="1377845"/>
                  <a:pt x="5207273" y="1511350"/>
                </a:cubicBezTo>
                <a:cubicBezTo>
                  <a:pt x="5215715" y="1644855"/>
                  <a:pt x="5195560" y="1812959"/>
                  <a:pt x="5207273" y="2102748"/>
                </a:cubicBezTo>
                <a:cubicBezTo>
                  <a:pt x="5218986" y="2392537"/>
                  <a:pt x="5197608" y="2490519"/>
                  <a:pt x="5207273" y="2650339"/>
                </a:cubicBezTo>
                <a:cubicBezTo>
                  <a:pt x="5216938" y="2810159"/>
                  <a:pt x="5185664" y="2980886"/>
                  <a:pt x="5207273" y="3110315"/>
                </a:cubicBezTo>
                <a:cubicBezTo>
                  <a:pt x="5228882" y="3239744"/>
                  <a:pt x="5158897" y="3531831"/>
                  <a:pt x="5207273" y="3701713"/>
                </a:cubicBezTo>
                <a:cubicBezTo>
                  <a:pt x="5255649" y="3871595"/>
                  <a:pt x="5184207" y="4135496"/>
                  <a:pt x="5207273" y="4380725"/>
                </a:cubicBezTo>
                <a:cubicBezTo>
                  <a:pt x="5093398" y="4395389"/>
                  <a:pt x="4873810" y="4363815"/>
                  <a:pt x="4680760" y="4380725"/>
                </a:cubicBezTo>
                <a:cubicBezTo>
                  <a:pt x="4487710" y="4397635"/>
                  <a:pt x="4232333" y="4330535"/>
                  <a:pt x="4050101" y="4380725"/>
                </a:cubicBezTo>
                <a:cubicBezTo>
                  <a:pt x="3867869" y="4430915"/>
                  <a:pt x="3662403" y="4336192"/>
                  <a:pt x="3523588" y="4380725"/>
                </a:cubicBezTo>
                <a:cubicBezTo>
                  <a:pt x="3384773" y="4425258"/>
                  <a:pt x="3157784" y="4348094"/>
                  <a:pt x="3049148" y="4380725"/>
                </a:cubicBezTo>
                <a:cubicBezTo>
                  <a:pt x="2940512" y="4413356"/>
                  <a:pt x="2632916" y="4311956"/>
                  <a:pt x="2418489" y="4380725"/>
                </a:cubicBezTo>
                <a:cubicBezTo>
                  <a:pt x="2204062" y="4449494"/>
                  <a:pt x="2044138" y="4368580"/>
                  <a:pt x="1891976" y="4380725"/>
                </a:cubicBezTo>
                <a:cubicBezTo>
                  <a:pt x="1739814" y="4392870"/>
                  <a:pt x="1623605" y="4324022"/>
                  <a:pt x="1417535" y="4380725"/>
                </a:cubicBezTo>
                <a:cubicBezTo>
                  <a:pt x="1211465" y="4437428"/>
                  <a:pt x="933792" y="4347761"/>
                  <a:pt x="734804" y="4380725"/>
                </a:cubicBezTo>
                <a:cubicBezTo>
                  <a:pt x="535816" y="4413689"/>
                  <a:pt x="327278" y="4344964"/>
                  <a:pt x="0" y="4380725"/>
                </a:cubicBezTo>
                <a:cubicBezTo>
                  <a:pt x="-33025" y="4183701"/>
                  <a:pt x="2581" y="4073550"/>
                  <a:pt x="0" y="3920749"/>
                </a:cubicBezTo>
                <a:cubicBezTo>
                  <a:pt x="-2581" y="3767948"/>
                  <a:pt x="74795" y="3514287"/>
                  <a:pt x="0" y="3285544"/>
                </a:cubicBezTo>
                <a:cubicBezTo>
                  <a:pt x="-74795" y="3056802"/>
                  <a:pt x="2905" y="2916904"/>
                  <a:pt x="0" y="2781760"/>
                </a:cubicBezTo>
                <a:cubicBezTo>
                  <a:pt x="-2905" y="2646616"/>
                  <a:pt x="51688" y="2478584"/>
                  <a:pt x="0" y="2321784"/>
                </a:cubicBezTo>
                <a:cubicBezTo>
                  <a:pt x="-51688" y="2164984"/>
                  <a:pt x="18405" y="1917553"/>
                  <a:pt x="0" y="1730386"/>
                </a:cubicBezTo>
                <a:cubicBezTo>
                  <a:pt x="-18405" y="1543219"/>
                  <a:pt x="15390" y="1489095"/>
                  <a:pt x="0" y="1314218"/>
                </a:cubicBezTo>
                <a:cubicBezTo>
                  <a:pt x="-15390" y="1139341"/>
                  <a:pt x="5736" y="1021018"/>
                  <a:pt x="0" y="854241"/>
                </a:cubicBezTo>
                <a:cubicBezTo>
                  <a:pt x="-5736" y="687464"/>
                  <a:pt x="28060" y="356367"/>
                  <a:pt x="0" y="0"/>
                </a:cubicBezTo>
                <a:close/>
              </a:path>
            </a:pathLst>
          </a:custGeom>
          <a:ln w="38100">
            <a:solidFill>
              <a:srgbClr val="394799"/>
            </a:solidFill>
            <a:extLst>
              <a:ext uri="{C807C97D-BFC1-408E-A445-0C87EB9F89A2}">
                <ask:lineSketchStyleProps xmlns:ask="http://schemas.microsoft.com/office/drawing/2018/sketchyshapes" sd="1023352677"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t">
            <a:noAutofit/>
          </a:bodyPr>
          <a:lstStyle/>
          <a:p>
            <a:pPr marL="457200" lvl="2" indent="-457200">
              <a:lnSpc>
                <a:spcPct val="100000"/>
              </a:lnSpc>
              <a:spcBef>
                <a:spcPts val="525"/>
              </a:spcBef>
            </a:pPr>
            <a:r>
              <a:rPr lang="fi-FI" sz="2000" dirty="0">
                <a:latin typeface="Roboto"/>
                <a:ea typeface="Roboto"/>
                <a:cs typeface="Roboto"/>
              </a:rPr>
              <a:t>Työskentele yksin yhdessä, pallottele ajatuksia ja keskustele pienryhmässäsi tarvittaessa</a:t>
            </a:r>
          </a:p>
          <a:p>
            <a:pPr marL="457200" lvl="2" indent="-457200">
              <a:lnSpc>
                <a:spcPct val="100000"/>
              </a:lnSpc>
              <a:spcBef>
                <a:spcPts val="525"/>
              </a:spcBef>
            </a:pPr>
            <a:r>
              <a:rPr lang="fi-FI" sz="2000" dirty="0">
                <a:latin typeface="Roboto"/>
                <a:ea typeface="Roboto"/>
                <a:cs typeface="Roboto"/>
              </a:rPr>
              <a:t>Täytä ensin 3. diasivun taulukon vasen puoli (15-20 min) ja sitten oikea puoli (15-20 min)</a:t>
            </a:r>
          </a:p>
          <a:p>
            <a:pPr marL="457200" lvl="2" indent="-457200">
              <a:lnSpc>
                <a:spcPct val="100000"/>
              </a:lnSpc>
              <a:spcBef>
                <a:spcPts val="525"/>
              </a:spcBef>
            </a:pPr>
            <a:r>
              <a:rPr lang="fi-FI" sz="2000" dirty="0">
                <a:latin typeface="Roboto"/>
                <a:ea typeface="Roboto"/>
                <a:cs typeface="Roboto"/>
              </a:rPr>
              <a:t>Tee harjoitus </a:t>
            </a:r>
            <a:r>
              <a:rPr lang="fi-FI" sz="2000" u="sng" dirty="0">
                <a:latin typeface="Roboto"/>
                <a:ea typeface="Roboto"/>
                <a:cs typeface="Roboto"/>
              </a:rPr>
              <a:t>yksilön</a:t>
            </a:r>
            <a:r>
              <a:rPr lang="fi-FI" sz="2000" dirty="0">
                <a:latin typeface="Roboto"/>
                <a:ea typeface="Roboto"/>
                <a:cs typeface="Roboto"/>
              </a:rPr>
              <a:t> näkökulmasta matkailu-, ravintola- ja/tai tapahtuma-alan ammattilaisena (tai työnhakijana, alalle haluavana)</a:t>
            </a:r>
          </a:p>
          <a:p>
            <a:pPr marL="457200" lvl="2" indent="-457200">
              <a:lnSpc>
                <a:spcPct val="100000"/>
              </a:lnSpc>
              <a:spcBef>
                <a:spcPts val="525"/>
              </a:spcBef>
            </a:pPr>
            <a:r>
              <a:rPr lang="fi-FI" sz="2000" dirty="0">
                <a:latin typeface="Roboto"/>
                <a:ea typeface="Roboto"/>
                <a:cs typeface="Roboto"/>
              </a:rPr>
              <a:t>Esittele halutessasi oma taulukkosi muille ja vertailkaa tuloksianne</a:t>
            </a:r>
          </a:p>
        </p:txBody>
      </p:sp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948A4F7E-8BAA-33F9-5889-D9696BBA7844}"/>
              </a:ext>
            </a:extLst>
          </p:cNvPr>
          <p:cNvSpPr txBox="1">
            <a:spLocks/>
          </p:cNvSpPr>
          <p:nvPr/>
        </p:nvSpPr>
        <p:spPr>
          <a:xfrm>
            <a:off x="6433457" y="1671731"/>
            <a:ext cx="5207273" cy="4380725"/>
          </a:xfrm>
          <a:custGeom>
            <a:avLst/>
            <a:gdLst>
              <a:gd name="connsiteX0" fmla="*/ 0 w 5207273"/>
              <a:gd name="connsiteY0" fmla="*/ 0 h 4380725"/>
              <a:gd name="connsiteX1" fmla="*/ 682731 w 5207273"/>
              <a:gd name="connsiteY1" fmla="*/ 0 h 4380725"/>
              <a:gd name="connsiteX2" fmla="*/ 1157172 w 5207273"/>
              <a:gd name="connsiteY2" fmla="*/ 0 h 4380725"/>
              <a:gd name="connsiteX3" fmla="*/ 1787830 w 5207273"/>
              <a:gd name="connsiteY3" fmla="*/ 0 h 4380725"/>
              <a:gd name="connsiteX4" fmla="*/ 2366416 w 5207273"/>
              <a:gd name="connsiteY4" fmla="*/ 0 h 4380725"/>
              <a:gd name="connsiteX5" fmla="*/ 2788784 w 5207273"/>
              <a:gd name="connsiteY5" fmla="*/ 0 h 4380725"/>
              <a:gd name="connsiteX6" fmla="*/ 3211152 w 5207273"/>
              <a:gd name="connsiteY6" fmla="*/ 0 h 4380725"/>
              <a:gd name="connsiteX7" fmla="*/ 3841810 w 5207273"/>
              <a:gd name="connsiteY7" fmla="*/ 0 h 4380725"/>
              <a:gd name="connsiteX8" fmla="*/ 4316251 w 5207273"/>
              <a:gd name="connsiteY8" fmla="*/ 0 h 4380725"/>
              <a:gd name="connsiteX9" fmla="*/ 5207273 w 5207273"/>
              <a:gd name="connsiteY9" fmla="*/ 0 h 4380725"/>
              <a:gd name="connsiteX10" fmla="*/ 5207273 w 5207273"/>
              <a:gd name="connsiteY10" fmla="*/ 459976 h 4380725"/>
              <a:gd name="connsiteX11" fmla="*/ 5207273 w 5207273"/>
              <a:gd name="connsiteY11" fmla="*/ 963760 h 4380725"/>
              <a:gd name="connsiteX12" fmla="*/ 5207273 w 5207273"/>
              <a:gd name="connsiteY12" fmla="*/ 1598965 h 4380725"/>
              <a:gd name="connsiteX13" fmla="*/ 5207273 w 5207273"/>
              <a:gd name="connsiteY13" fmla="*/ 2190363 h 4380725"/>
              <a:gd name="connsiteX14" fmla="*/ 5207273 w 5207273"/>
              <a:gd name="connsiteY14" fmla="*/ 2650339 h 4380725"/>
              <a:gd name="connsiteX15" fmla="*/ 5207273 w 5207273"/>
              <a:gd name="connsiteY15" fmla="*/ 3285544 h 4380725"/>
              <a:gd name="connsiteX16" fmla="*/ 5207273 w 5207273"/>
              <a:gd name="connsiteY16" fmla="*/ 3789327 h 4380725"/>
              <a:gd name="connsiteX17" fmla="*/ 5207273 w 5207273"/>
              <a:gd name="connsiteY17" fmla="*/ 4380725 h 4380725"/>
              <a:gd name="connsiteX18" fmla="*/ 4628687 w 5207273"/>
              <a:gd name="connsiteY18" fmla="*/ 4380725 h 4380725"/>
              <a:gd name="connsiteX19" fmla="*/ 4206319 w 5207273"/>
              <a:gd name="connsiteY19" fmla="*/ 4380725 h 4380725"/>
              <a:gd name="connsiteX20" fmla="*/ 3627734 w 5207273"/>
              <a:gd name="connsiteY20" fmla="*/ 4380725 h 4380725"/>
              <a:gd name="connsiteX21" fmla="*/ 2945002 w 5207273"/>
              <a:gd name="connsiteY21" fmla="*/ 4380725 h 4380725"/>
              <a:gd name="connsiteX22" fmla="*/ 2418489 w 5207273"/>
              <a:gd name="connsiteY22" fmla="*/ 4380725 h 4380725"/>
              <a:gd name="connsiteX23" fmla="*/ 1944049 w 5207273"/>
              <a:gd name="connsiteY23" fmla="*/ 4380725 h 4380725"/>
              <a:gd name="connsiteX24" fmla="*/ 1261317 w 5207273"/>
              <a:gd name="connsiteY24" fmla="*/ 4380725 h 4380725"/>
              <a:gd name="connsiteX25" fmla="*/ 578586 w 5207273"/>
              <a:gd name="connsiteY25" fmla="*/ 4380725 h 4380725"/>
              <a:gd name="connsiteX26" fmla="*/ 0 w 5207273"/>
              <a:gd name="connsiteY26" fmla="*/ 4380725 h 4380725"/>
              <a:gd name="connsiteX27" fmla="*/ 0 w 5207273"/>
              <a:gd name="connsiteY27" fmla="*/ 3789327 h 4380725"/>
              <a:gd name="connsiteX28" fmla="*/ 0 w 5207273"/>
              <a:gd name="connsiteY28" fmla="*/ 3373158 h 4380725"/>
              <a:gd name="connsiteX29" fmla="*/ 0 w 5207273"/>
              <a:gd name="connsiteY29" fmla="*/ 2913182 h 4380725"/>
              <a:gd name="connsiteX30" fmla="*/ 0 w 5207273"/>
              <a:gd name="connsiteY30" fmla="*/ 2365592 h 4380725"/>
              <a:gd name="connsiteX31" fmla="*/ 0 w 5207273"/>
              <a:gd name="connsiteY31" fmla="*/ 1774194 h 4380725"/>
              <a:gd name="connsiteX32" fmla="*/ 0 w 5207273"/>
              <a:gd name="connsiteY32" fmla="*/ 1182796 h 4380725"/>
              <a:gd name="connsiteX33" fmla="*/ 0 w 5207273"/>
              <a:gd name="connsiteY33" fmla="*/ 635205 h 4380725"/>
              <a:gd name="connsiteX34" fmla="*/ 0 w 5207273"/>
              <a:gd name="connsiteY34" fmla="*/ 0 h 43807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5207273" h="4380725" fill="none" extrusionOk="0">
                <a:moveTo>
                  <a:pt x="0" y="0"/>
                </a:moveTo>
                <a:cubicBezTo>
                  <a:pt x="301988" y="-3373"/>
                  <a:pt x="460344" y="17697"/>
                  <a:pt x="682731" y="0"/>
                </a:cubicBezTo>
                <a:cubicBezTo>
                  <a:pt x="905118" y="-17697"/>
                  <a:pt x="1035272" y="31321"/>
                  <a:pt x="1157172" y="0"/>
                </a:cubicBezTo>
                <a:cubicBezTo>
                  <a:pt x="1279072" y="-31321"/>
                  <a:pt x="1638922" y="32284"/>
                  <a:pt x="1787830" y="0"/>
                </a:cubicBezTo>
                <a:cubicBezTo>
                  <a:pt x="1936738" y="-32284"/>
                  <a:pt x="2140648" y="15865"/>
                  <a:pt x="2366416" y="0"/>
                </a:cubicBezTo>
                <a:cubicBezTo>
                  <a:pt x="2592184" y="-15865"/>
                  <a:pt x="2596936" y="10828"/>
                  <a:pt x="2788784" y="0"/>
                </a:cubicBezTo>
                <a:cubicBezTo>
                  <a:pt x="2980632" y="-10828"/>
                  <a:pt x="3045776" y="30420"/>
                  <a:pt x="3211152" y="0"/>
                </a:cubicBezTo>
                <a:cubicBezTo>
                  <a:pt x="3376528" y="-30420"/>
                  <a:pt x="3590018" y="23628"/>
                  <a:pt x="3841810" y="0"/>
                </a:cubicBezTo>
                <a:cubicBezTo>
                  <a:pt x="4093602" y="-23628"/>
                  <a:pt x="4141980" y="11051"/>
                  <a:pt x="4316251" y="0"/>
                </a:cubicBezTo>
                <a:cubicBezTo>
                  <a:pt x="4490522" y="-11051"/>
                  <a:pt x="4915316" y="81976"/>
                  <a:pt x="5207273" y="0"/>
                </a:cubicBezTo>
                <a:cubicBezTo>
                  <a:pt x="5262354" y="120990"/>
                  <a:pt x="5180062" y="292387"/>
                  <a:pt x="5207273" y="459976"/>
                </a:cubicBezTo>
                <a:cubicBezTo>
                  <a:pt x="5234484" y="627565"/>
                  <a:pt x="5161951" y="803871"/>
                  <a:pt x="5207273" y="963760"/>
                </a:cubicBezTo>
                <a:cubicBezTo>
                  <a:pt x="5252595" y="1123649"/>
                  <a:pt x="5193986" y="1443134"/>
                  <a:pt x="5207273" y="1598965"/>
                </a:cubicBezTo>
                <a:cubicBezTo>
                  <a:pt x="5220560" y="1754797"/>
                  <a:pt x="5193951" y="2002124"/>
                  <a:pt x="5207273" y="2190363"/>
                </a:cubicBezTo>
                <a:cubicBezTo>
                  <a:pt x="5220595" y="2378602"/>
                  <a:pt x="5164922" y="2426510"/>
                  <a:pt x="5207273" y="2650339"/>
                </a:cubicBezTo>
                <a:cubicBezTo>
                  <a:pt x="5249624" y="2874168"/>
                  <a:pt x="5173737" y="3018566"/>
                  <a:pt x="5207273" y="3285544"/>
                </a:cubicBezTo>
                <a:cubicBezTo>
                  <a:pt x="5240809" y="3552523"/>
                  <a:pt x="5199428" y="3544542"/>
                  <a:pt x="5207273" y="3789327"/>
                </a:cubicBezTo>
                <a:cubicBezTo>
                  <a:pt x="5215118" y="4034112"/>
                  <a:pt x="5188207" y="4125592"/>
                  <a:pt x="5207273" y="4380725"/>
                </a:cubicBezTo>
                <a:cubicBezTo>
                  <a:pt x="5089078" y="4424422"/>
                  <a:pt x="4878336" y="4341578"/>
                  <a:pt x="4628687" y="4380725"/>
                </a:cubicBezTo>
                <a:cubicBezTo>
                  <a:pt x="4379038" y="4419872"/>
                  <a:pt x="4297659" y="4341477"/>
                  <a:pt x="4206319" y="4380725"/>
                </a:cubicBezTo>
                <a:cubicBezTo>
                  <a:pt x="4114979" y="4419973"/>
                  <a:pt x="3763649" y="4352647"/>
                  <a:pt x="3627734" y="4380725"/>
                </a:cubicBezTo>
                <a:cubicBezTo>
                  <a:pt x="3491820" y="4408803"/>
                  <a:pt x="3273879" y="4365166"/>
                  <a:pt x="2945002" y="4380725"/>
                </a:cubicBezTo>
                <a:cubicBezTo>
                  <a:pt x="2616125" y="4396284"/>
                  <a:pt x="2561101" y="4347706"/>
                  <a:pt x="2418489" y="4380725"/>
                </a:cubicBezTo>
                <a:cubicBezTo>
                  <a:pt x="2275877" y="4413744"/>
                  <a:pt x="2121854" y="4372300"/>
                  <a:pt x="1944049" y="4380725"/>
                </a:cubicBezTo>
                <a:cubicBezTo>
                  <a:pt x="1766244" y="4389150"/>
                  <a:pt x="1406087" y="4343424"/>
                  <a:pt x="1261317" y="4380725"/>
                </a:cubicBezTo>
                <a:cubicBezTo>
                  <a:pt x="1116547" y="4418026"/>
                  <a:pt x="849773" y="4306082"/>
                  <a:pt x="578586" y="4380725"/>
                </a:cubicBezTo>
                <a:cubicBezTo>
                  <a:pt x="307399" y="4455368"/>
                  <a:pt x="249021" y="4373861"/>
                  <a:pt x="0" y="4380725"/>
                </a:cubicBezTo>
                <a:cubicBezTo>
                  <a:pt x="-40577" y="4134011"/>
                  <a:pt x="7478" y="3998124"/>
                  <a:pt x="0" y="3789327"/>
                </a:cubicBezTo>
                <a:cubicBezTo>
                  <a:pt x="-7478" y="3580530"/>
                  <a:pt x="15787" y="3473035"/>
                  <a:pt x="0" y="3373158"/>
                </a:cubicBezTo>
                <a:cubicBezTo>
                  <a:pt x="-15787" y="3273281"/>
                  <a:pt x="19294" y="3018030"/>
                  <a:pt x="0" y="2913182"/>
                </a:cubicBezTo>
                <a:cubicBezTo>
                  <a:pt x="-19294" y="2808334"/>
                  <a:pt x="12670" y="2543489"/>
                  <a:pt x="0" y="2365592"/>
                </a:cubicBezTo>
                <a:cubicBezTo>
                  <a:pt x="-12670" y="2187695"/>
                  <a:pt x="66626" y="1914358"/>
                  <a:pt x="0" y="1774194"/>
                </a:cubicBezTo>
                <a:cubicBezTo>
                  <a:pt x="-66626" y="1634030"/>
                  <a:pt x="35195" y="1433542"/>
                  <a:pt x="0" y="1182796"/>
                </a:cubicBezTo>
                <a:cubicBezTo>
                  <a:pt x="-35195" y="932050"/>
                  <a:pt x="29531" y="795161"/>
                  <a:pt x="0" y="635205"/>
                </a:cubicBezTo>
                <a:cubicBezTo>
                  <a:pt x="-29531" y="475249"/>
                  <a:pt x="55918" y="138506"/>
                  <a:pt x="0" y="0"/>
                </a:cubicBezTo>
                <a:close/>
              </a:path>
              <a:path w="5207273" h="4380725" stroke="0" extrusionOk="0">
                <a:moveTo>
                  <a:pt x="0" y="0"/>
                </a:moveTo>
                <a:cubicBezTo>
                  <a:pt x="130195" y="-23735"/>
                  <a:pt x="406824" y="58241"/>
                  <a:pt x="630659" y="0"/>
                </a:cubicBezTo>
                <a:cubicBezTo>
                  <a:pt x="854494" y="-58241"/>
                  <a:pt x="875707" y="53075"/>
                  <a:pt x="1105099" y="0"/>
                </a:cubicBezTo>
                <a:cubicBezTo>
                  <a:pt x="1334491" y="-53075"/>
                  <a:pt x="1400366" y="11520"/>
                  <a:pt x="1579539" y="0"/>
                </a:cubicBezTo>
                <a:cubicBezTo>
                  <a:pt x="1758712" y="-11520"/>
                  <a:pt x="1957699" y="17446"/>
                  <a:pt x="2106053" y="0"/>
                </a:cubicBezTo>
                <a:cubicBezTo>
                  <a:pt x="2254407" y="-17446"/>
                  <a:pt x="2470483" y="16028"/>
                  <a:pt x="2632566" y="0"/>
                </a:cubicBezTo>
                <a:cubicBezTo>
                  <a:pt x="2794649" y="-16028"/>
                  <a:pt x="3049371" y="32083"/>
                  <a:pt x="3315297" y="0"/>
                </a:cubicBezTo>
                <a:cubicBezTo>
                  <a:pt x="3581223" y="-32083"/>
                  <a:pt x="3606524" y="15032"/>
                  <a:pt x="3737665" y="0"/>
                </a:cubicBezTo>
                <a:cubicBezTo>
                  <a:pt x="3868806" y="-15032"/>
                  <a:pt x="4192434" y="14460"/>
                  <a:pt x="4316251" y="0"/>
                </a:cubicBezTo>
                <a:cubicBezTo>
                  <a:pt x="4440068" y="-14460"/>
                  <a:pt x="4896650" y="39020"/>
                  <a:pt x="5207273" y="0"/>
                </a:cubicBezTo>
                <a:cubicBezTo>
                  <a:pt x="5210842" y="151486"/>
                  <a:pt x="5203477" y="292148"/>
                  <a:pt x="5207273" y="547591"/>
                </a:cubicBezTo>
                <a:cubicBezTo>
                  <a:pt x="5211069" y="803034"/>
                  <a:pt x="5174496" y="954121"/>
                  <a:pt x="5207273" y="1095181"/>
                </a:cubicBezTo>
                <a:cubicBezTo>
                  <a:pt x="5240050" y="1236241"/>
                  <a:pt x="5172612" y="1539450"/>
                  <a:pt x="5207273" y="1686579"/>
                </a:cubicBezTo>
                <a:cubicBezTo>
                  <a:pt x="5241934" y="1833708"/>
                  <a:pt x="5192032" y="1944790"/>
                  <a:pt x="5207273" y="2102748"/>
                </a:cubicBezTo>
                <a:cubicBezTo>
                  <a:pt x="5222514" y="2260706"/>
                  <a:pt x="5191508" y="2548152"/>
                  <a:pt x="5207273" y="2694146"/>
                </a:cubicBezTo>
                <a:cubicBezTo>
                  <a:pt x="5223038" y="2840140"/>
                  <a:pt x="5201009" y="2930215"/>
                  <a:pt x="5207273" y="3154122"/>
                </a:cubicBezTo>
                <a:cubicBezTo>
                  <a:pt x="5213537" y="3378029"/>
                  <a:pt x="5159291" y="3548014"/>
                  <a:pt x="5207273" y="3657905"/>
                </a:cubicBezTo>
                <a:cubicBezTo>
                  <a:pt x="5255255" y="3767796"/>
                  <a:pt x="5195591" y="4202040"/>
                  <a:pt x="5207273" y="4380725"/>
                </a:cubicBezTo>
                <a:cubicBezTo>
                  <a:pt x="5043985" y="4405767"/>
                  <a:pt x="4896486" y="4351502"/>
                  <a:pt x="4784905" y="4380725"/>
                </a:cubicBezTo>
                <a:cubicBezTo>
                  <a:pt x="4673324" y="4409948"/>
                  <a:pt x="4409358" y="4379261"/>
                  <a:pt x="4102174" y="4380725"/>
                </a:cubicBezTo>
                <a:cubicBezTo>
                  <a:pt x="3794990" y="4382189"/>
                  <a:pt x="3784395" y="4340968"/>
                  <a:pt x="3575661" y="4380725"/>
                </a:cubicBezTo>
                <a:cubicBezTo>
                  <a:pt x="3366927" y="4420482"/>
                  <a:pt x="3193428" y="4377467"/>
                  <a:pt x="2892929" y="4380725"/>
                </a:cubicBezTo>
                <a:cubicBezTo>
                  <a:pt x="2592430" y="4383983"/>
                  <a:pt x="2377824" y="4375376"/>
                  <a:pt x="2210198" y="4380725"/>
                </a:cubicBezTo>
                <a:cubicBezTo>
                  <a:pt x="2042572" y="4386074"/>
                  <a:pt x="1900789" y="4370492"/>
                  <a:pt x="1631612" y="4380725"/>
                </a:cubicBezTo>
                <a:cubicBezTo>
                  <a:pt x="1362435" y="4390958"/>
                  <a:pt x="1306069" y="4337861"/>
                  <a:pt x="1053026" y="4380725"/>
                </a:cubicBezTo>
                <a:cubicBezTo>
                  <a:pt x="799983" y="4423589"/>
                  <a:pt x="690115" y="4340475"/>
                  <a:pt x="526513" y="4380725"/>
                </a:cubicBezTo>
                <a:cubicBezTo>
                  <a:pt x="362911" y="4420975"/>
                  <a:pt x="213423" y="4345060"/>
                  <a:pt x="0" y="4380725"/>
                </a:cubicBezTo>
                <a:cubicBezTo>
                  <a:pt x="-27718" y="4215085"/>
                  <a:pt x="27327" y="4148979"/>
                  <a:pt x="0" y="3920749"/>
                </a:cubicBezTo>
                <a:cubicBezTo>
                  <a:pt x="-27327" y="3692519"/>
                  <a:pt x="58691" y="3518469"/>
                  <a:pt x="0" y="3416966"/>
                </a:cubicBezTo>
                <a:cubicBezTo>
                  <a:pt x="-58691" y="3315463"/>
                  <a:pt x="28514" y="2963055"/>
                  <a:pt x="0" y="2825568"/>
                </a:cubicBezTo>
                <a:cubicBezTo>
                  <a:pt x="-28514" y="2688081"/>
                  <a:pt x="58070" y="2459592"/>
                  <a:pt x="0" y="2234170"/>
                </a:cubicBezTo>
                <a:cubicBezTo>
                  <a:pt x="-58070" y="2008748"/>
                  <a:pt x="51127" y="1931272"/>
                  <a:pt x="0" y="1730386"/>
                </a:cubicBezTo>
                <a:cubicBezTo>
                  <a:pt x="-51127" y="1529500"/>
                  <a:pt x="15145" y="1372201"/>
                  <a:pt x="0" y="1182796"/>
                </a:cubicBezTo>
                <a:cubicBezTo>
                  <a:pt x="-15145" y="993391"/>
                  <a:pt x="4778" y="844256"/>
                  <a:pt x="0" y="722820"/>
                </a:cubicBezTo>
                <a:cubicBezTo>
                  <a:pt x="-4778" y="601384"/>
                  <a:pt x="33072" y="337948"/>
                  <a:pt x="0" y="0"/>
                </a:cubicBezTo>
                <a:close/>
              </a:path>
            </a:pathLst>
          </a:custGeom>
          <a:ln w="38100">
            <a:solidFill>
              <a:srgbClr val="394799"/>
            </a:solidFill>
            <a:extLst>
              <a:ext uri="{C807C97D-BFC1-408E-A445-0C87EB9F89A2}">
                <ask:lineSketchStyleProps xmlns:ask="http://schemas.microsoft.com/office/drawing/2018/sketchyshapes" sd="500957325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vert="horz" lIns="91440" tIns="45720" rIns="91440" bIns="45720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1"/>
              </a:buClr>
              <a:buFont typeface="Arial" panose="020B0604020202020204" pitchFamily="34" charset="0"/>
              <a:buChar char="•"/>
              <a:tabLst/>
              <a:defRPr sz="2000" b="0" i="0" kern="1200" baseline="0">
                <a:solidFill>
                  <a:schemeClr val="tx1"/>
                </a:solidFill>
                <a:latin typeface="Roboto" panose="02000000000000000000" pitchFamily="2" charset="0"/>
                <a:ea typeface="Verdana" panose="020B0604030504040204" pitchFamily="34" charset="0"/>
                <a:cs typeface="Helvetica Neue" panose="02000503000000020004" pitchFamily="2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500" b="0" i="0" kern="1200" baseline="0">
                <a:solidFill>
                  <a:schemeClr val="tx1"/>
                </a:solidFill>
                <a:latin typeface="Roboto" panose="02000000000000000000" pitchFamily="2" charset="0"/>
                <a:ea typeface="Verdana" panose="020B0604030504040204" pitchFamily="34" charset="0"/>
                <a:cs typeface="Helvetica Neue" panose="02000503000000020004" pitchFamily="2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500" b="0" i="0" kern="1200" baseline="0">
                <a:solidFill>
                  <a:schemeClr val="tx1"/>
                </a:solidFill>
                <a:latin typeface="Roboto" panose="02000000000000000000" pitchFamily="2" charset="0"/>
                <a:ea typeface="Verdana" panose="020B0604030504040204" pitchFamily="34" charset="0"/>
                <a:cs typeface="Helvetica Neue" panose="02000503000000020004" pitchFamily="2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500" b="0" i="0" kern="1200" baseline="0">
                <a:solidFill>
                  <a:schemeClr val="tx1"/>
                </a:solidFill>
                <a:latin typeface="Roboto" panose="02000000000000000000" pitchFamily="2" charset="0"/>
                <a:ea typeface="Verdana" panose="020B0604030504040204" pitchFamily="34" charset="0"/>
                <a:cs typeface="Helvetica Neue" panose="02000503000000020004" pitchFamily="2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chemeClr val="tx1"/>
              </a:buClr>
              <a:buSzPct val="100000"/>
              <a:buFont typeface="Arial" panose="020B0604020202020204" pitchFamily="34" charset="0"/>
              <a:buChar char="•"/>
              <a:defRPr sz="1500" b="0" i="0" kern="1200" baseline="0">
                <a:solidFill>
                  <a:schemeClr val="tx1"/>
                </a:solidFill>
                <a:latin typeface="Roboto" panose="02000000000000000000" pitchFamily="2" charset="0"/>
                <a:ea typeface="Verdana" panose="020B0604030504040204" pitchFamily="34" charset="0"/>
                <a:cs typeface="Helvetica Neue" panose="02000503000000020004" pitchFamily="2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914400" marR="0" lvl="3" indent="-45720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Kirjaa ylös asioita, joita pidät tärkeänä, merkityksellisenä ja mitä 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valitsemasi henkilö 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voisi luvata työssään ja työnantajalleen/-paikallaan </a:t>
            </a:r>
          </a:p>
          <a:p>
            <a:pPr marL="914400" marR="0" lvl="3" indent="-45720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+mj-lt"/>
              <a:buAutoNum type="arabicPeriod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Kirjaa ylös asioita, jotka voisivat olla merkityksellisiä ja puhuttelevia </a:t>
            </a:r>
            <a:r>
              <a:rPr kumimoji="0" lang="fi-FI" sz="2000" b="0" i="1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sinulle tai kaltaisellesi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</a:t>
            </a:r>
            <a:r>
              <a:rPr kumimoji="0" lang="fi-FI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työnantajan</a:t>
            </a: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 lupauksena</a:t>
            </a:r>
          </a:p>
          <a:p>
            <a:pPr marL="4572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kumimoji="0" lang="fi-FI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Roboto"/>
                <a:ea typeface="Roboto"/>
                <a:cs typeface="Roboto"/>
              </a:rPr>
              <a:t>Pienennä tekstikokoa tarvittaessa, jotta taulukko pysyy yhdellä diasivulla</a:t>
            </a:r>
          </a:p>
          <a:p>
            <a:pPr marL="457200" marR="0" lvl="2" indent="-457200" algn="l" defTabSz="914400" rtl="0" eaLnBrk="1" fontAlgn="auto" latinLnBrk="0" hangingPunct="1">
              <a:lnSpc>
                <a:spcPct val="100000"/>
              </a:lnSpc>
              <a:spcBef>
                <a:spcPts val="52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 panose="020B0604020202020204" pitchFamily="34" charset="0"/>
              <a:buChar char="•"/>
              <a:tabLst/>
              <a:defRPr/>
            </a:pPr>
            <a:r>
              <a:rPr lang="fi-FI" sz="2000" dirty="0">
                <a:solidFill>
                  <a:srgbClr val="000000"/>
                </a:solidFill>
                <a:latin typeface="Roboto"/>
                <a:ea typeface="Roboto"/>
                <a:cs typeface="Roboto"/>
              </a:rPr>
              <a:t>Esittele halutessasi oma taulukkosi muille ja vertailkaa tuloksianne</a:t>
            </a:r>
            <a:endParaRPr kumimoji="0" lang="fi-FI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Roboto"/>
              <a:ea typeface="Roboto"/>
              <a:cs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952576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959C278-0F4E-A0CE-0B09-C3115A3F8F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688A26A-009C-BC4E-58CC-0CF269F71BA7}"/>
              </a:ext>
            </a:extLst>
          </p:cNvPr>
          <p:cNvGraphicFramePr>
            <a:graphicFrameLocks noGrp="1"/>
          </p:cNvGraphicFramePr>
          <p:nvPr/>
        </p:nvGraphicFramePr>
        <p:xfrm>
          <a:off x="195943" y="195942"/>
          <a:ext cx="11832771" cy="6477001"/>
        </p:xfrm>
        <a:graphic>
          <a:graphicData uri="http://schemas.openxmlformats.org/drawingml/2006/table">
            <a:tbl>
              <a:tblPr firstRow="1" bandRow="1"/>
              <a:tblGrid>
                <a:gridCol w="6441047">
                  <a:extLst>
                    <a:ext uri="{9D8B030D-6E8A-4147-A177-3AD203B41FA5}">
                      <a16:colId xmlns:a16="http://schemas.microsoft.com/office/drawing/2014/main" val="209366485"/>
                    </a:ext>
                  </a:extLst>
                </a:gridCol>
                <a:gridCol w="5391724">
                  <a:extLst>
                    <a:ext uri="{9D8B030D-6E8A-4147-A177-3AD203B41FA5}">
                      <a16:colId xmlns:a16="http://schemas.microsoft.com/office/drawing/2014/main" val="1158870207"/>
                    </a:ext>
                  </a:extLst>
                </a:gridCol>
              </a:tblGrid>
              <a:tr h="67584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indent="0" algn="ctr">
                        <a:buFontTx/>
                        <a:buNone/>
                      </a:pPr>
                      <a:r>
                        <a:rPr lang="fi-FI" u="none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Minä lupaan (15 min):</a:t>
                      </a:r>
                    </a:p>
                  </a:txBody>
                  <a:tcPr>
                    <a:lnL w="12700" cmpd="sng">
                      <a:solidFill>
                        <a:srgbClr val="A02B93"/>
                      </a:solidFill>
                    </a:lnL>
                    <a:lnR w="12700" cmpd="sng">
                      <a:solidFill>
                        <a:srgbClr val="A02B93"/>
                      </a:solidFill>
                    </a:lnR>
                    <a:lnT w="12700" cmpd="sng">
                      <a:solidFill>
                        <a:srgbClr val="A02B93"/>
                      </a:solidFill>
                    </a:lnT>
                    <a:lnB w="12700" cmpd="sng">
                      <a:solidFill>
                        <a:srgbClr val="A02B9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4799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indent="0" algn="ctr">
                        <a:buFontTx/>
                        <a:buNone/>
                      </a:pPr>
                      <a:r>
                        <a:rPr lang="fi-FI" u="none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Minua puhuttelisi työnantajan lupauksena </a:t>
                      </a:r>
                      <a:br>
                        <a:rPr lang="fi-FI" u="none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lang="fi-FI" u="none">
                          <a:solidFill>
                            <a:schemeClr val="tx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(15 min):</a:t>
                      </a:r>
                    </a:p>
                  </a:txBody>
                  <a:tcPr>
                    <a:lnL w="12700" cap="flat" cmpd="sng" algn="ctr">
                      <a:solidFill>
                        <a:srgbClr val="A02B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02B93"/>
                      </a:solidFill>
                    </a:lnR>
                    <a:lnT w="12700" cmpd="sng">
                      <a:solidFill>
                        <a:srgbClr val="A02B93"/>
                      </a:solidFill>
                    </a:lnT>
                    <a:lnB w="12700" cap="flat" cmpd="sng" algn="ctr">
                      <a:solidFill>
                        <a:srgbClr val="A02B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D3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48762704"/>
                  </a:ext>
                </a:extLst>
              </a:tr>
              <a:tr h="3907039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r>
                        <a:rPr kumimoji="0" lang="fi-FI" sz="1600" b="1" i="1" u="sng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Suhteessa työhön:</a:t>
                      </a:r>
                    </a:p>
                    <a:p>
                      <a:r>
                        <a:rPr kumimoji="0" lang="fi-FI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Kirjoita tähän…</a:t>
                      </a:r>
                    </a:p>
                    <a:p>
                      <a:endParaRPr kumimoji="0" lang="fi-FI" sz="16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r>
                        <a:rPr kumimoji="0" lang="fi-FI" sz="1600" b="1" i="1" u="sng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…asiakkaisiin:</a:t>
                      </a:r>
                    </a:p>
                    <a:p>
                      <a:r>
                        <a:rPr kumimoji="0" lang="fi-FI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Kirjoita tähän…</a:t>
                      </a:r>
                    </a:p>
                    <a:p>
                      <a:endParaRPr kumimoji="0" lang="fi-FI" sz="1600" b="1" i="1" u="sng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r>
                        <a:rPr kumimoji="0" lang="fi-FI" sz="1600" b="1" i="1" u="sng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…työyhteisöön:</a:t>
                      </a:r>
                    </a:p>
                    <a:p>
                      <a:r>
                        <a:rPr kumimoji="0" lang="fi-FI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Kirjoita tähän…</a:t>
                      </a:r>
                    </a:p>
                    <a:p>
                      <a:endParaRPr kumimoji="0" lang="fi-FI" sz="1600" b="1" i="1" u="sng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r>
                        <a:rPr kumimoji="0" lang="fi-FI" sz="1600" b="1" i="1" u="sng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…työnantajan tavoitteisiin:</a:t>
                      </a:r>
                    </a:p>
                    <a:p>
                      <a:r>
                        <a:rPr kumimoji="0" lang="fi-FI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Kirjoita tähän…</a:t>
                      </a:r>
                    </a:p>
                    <a:p>
                      <a:endParaRPr kumimoji="0" lang="fi-FI" sz="1600" b="1" i="1" u="sng" strike="noStrike" kern="1200" cap="none" spc="0" normalizeH="0" baseline="0" noProof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r>
                        <a:rPr kumimoji="0" lang="fi-FI" sz="1600" b="1" i="1" u="sng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…toimialaan:</a:t>
                      </a:r>
                    </a:p>
                    <a:p>
                      <a:r>
                        <a:rPr kumimoji="0" lang="fi-FI" sz="16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Kirjoita tähän…</a:t>
                      </a:r>
                    </a:p>
                  </a:txBody>
                  <a:tcPr>
                    <a:lnL w="12700" cmpd="sng">
                      <a:solidFill>
                        <a:srgbClr val="A02B93"/>
                      </a:solidFill>
                    </a:lnL>
                    <a:lnR w="12700" cmpd="sng">
                      <a:solidFill>
                        <a:srgbClr val="A02B93"/>
                      </a:solidFill>
                    </a:lnR>
                    <a:lnT w="12700" cmpd="sng">
                      <a:solidFill>
                        <a:srgbClr val="A02B93"/>
                      </a:solidFill>
                    </a:lnT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4799"/>
                    </a:solidFill>
                  </a:tcPr>
                </a:tc>
                <a:tc rowSpan="3"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Aptos" panose="02110004020202020204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800" b="1" i="1" u="sng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Työnantajana lupaamme: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800" b="0" i="1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Kirjoita tähän…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i-FI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i-FI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i-FI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i-FI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i-FI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i-FI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i-FI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i-FI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i-FI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i-FI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fi-FI" sz="18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Roboto" panose="02000000000000000000" pitchFamily="2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600" b="0" i="0" u="sng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Pohdi ja tuo esille esimerkiksi näitä: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Miksi työtä tehdään, miksi yritys on olemassa?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Mihin tähdätään?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Miten toimitaan, mitä keinoja, työkaluja, …?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Kenelle, millaiselle tyypille tämä työpaikka sopii?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Mitä tehdään, millaisin tuloksin ja vaikutuksin?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fi-FI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Miten työnantaja voisi lievittää tai poistaa kipupisteitä?</a:t>
                      </a:r>
                      <a:br>
                        <a:rPr kumimoji="0" lang="fi-FI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</a:br>
                      <a:r>
                        <a:rPr kumimoji="0" lang="fi-FI" sz="16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Miten työnantaja voisi tukea tavoitteisiin pääsyäsi?</a:t>
                      </a:r>
                    </a:p>
                  </a:txBody>
                  <a:tcPr>
                    <a:lnL w="12700" cap="flat" cmpd="sng" algn="ctr">
                      <a:solidFill>
                        <a:srgbClr val="A02B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mpd="sng">
                      <a:solidFill>
                        <a:srgbClr val="A02B93"/>
                      </a:solidFill>
                    </a:lnR>
                    <a:lnT w="12700" cap="flat" cmpd="sng" algn="ctr">
                      <a:solidFill>
                        <a:srgbClr val="A02B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solidFill>
                        <a:srgbClr val="A02B93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A3D3A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2977175"/>
                  </a:ext>
                </a:extLst>
              </a:tr>
              <a:tr h="95746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b="1" i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Kipupisteet</a:t>
                      </a:r>
                      <a:r>
                        <a:rPr lang="fi-FI" sz="160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, jotka hankaloittavat lupaukseni lunastamista:</a:t>
                      </a:r>
                    </a:p>
                    <a:p>
                      <a:r>
                        <a:rPr lang="fi-FI" sz="1600" i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Kirjoita tähän…</a:t>
                      </a:r>
                    </a:p>
                  </a:txBody>
                  <a:tcPr>
                    <a:lnL w="12700" cap="flat" cmpd="sng" algn="ctr">
                      <a:solidFill>
                        <a:srgbClr val="A02B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2B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47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57232166"/>
                  </a:ext>
                </a:extLst>
              </a:tr>
              <a:tr h="93665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fi-FI" sz="1600" b="1" i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Tavoitteet</a:t>
                      </a:r>
                      <a:r>
                        <a:rPr lang="fi-FI" sz="1600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, jotka saavat minut lunastamaan lupaukseni</a:t>
                      </a:r>
                    </a:p>
                    <a:p>
                      <a:r>
                        <a:rPr lang="fi-FI" sz="1600" i="1">
                          <a:solidFill>
                            <a:schemeClr val="bg1"/>
                          </a:solidFill>
                          <a:latin typeface="Roboto" panose="02000000000000000000" pitchFamily="2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Kirjoita tähän</a:t>
                      </a:r>
                    </a:p>
                  </a:txBody>
                  <a:tcPr>
                    <a:lnL w="12700" cap="flat" cmpd="sng" algn="ctr">
                      <a:solidFill>
                        <a:srgbClr val="A02B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A02B93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394799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fi-FI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5984328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221506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F1A2F5A-26C8-34D2-D235-BC8B23F302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8955" y="1235113"/>
            <a:ext cx="8554089" cy="458372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B1CDA2-B36C-5739-F936-BB9CA0AAF092}"/>
              </a:ext>
            </a:extLst>
          </p:cNvPr>
          <p:cNvSpPr txBox="1"/>
          <p:nvPr/>
        </p:nvSpPr>
        <p:spPr>
          <a:xfrm>
            <a:off x="4767943" y="5818834"/>
            <a:ext cx="71301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hlinkClick r:id="rId3"/>
              </a:rPr>
              <a:t>The Employee Value Proposition Canvas: A Tool for Human Resource Managers | by Brandon Gordon | Medium</a:t>
            </a:r>
            <a:endParaRPr lang="fi-FI" sz="120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F48072F-7122-0E95-5EE2-4E26F611CF72}"/>
              </a:ext>
            </a:extLst>
          </p:cNvPr>
          <p:cNvSpPr/>
          <p:nvPr/>
        </p:nvSpPr>
        <p:spPr>
          <a:xfrm>
            <a:off x="293913" y="321531"/>
            <a:ext cx="4448077" cy="1077218"/>
          </a:xfrm>
          <a:prstGeom prst="rect">
            <a:avLst/>
          </a:prstGeom>
          <a:solidFill>
            <a:srgbClr val="A3D3A4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Työkalu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seuraavaan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b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vaiheeseen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 “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Jatkokurssi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7435259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DFF44F-8725-D338-7793-F8B8CFA652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986E5BE6-65F8-CAC8-5A37-C94361E843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0349" y="1056175"/>
            <a:ext cx="9491301" cy="474565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FC5E508-BB4A-8B05-FD4F-E0AE0AA020A4}"/>
              </a:ext>
            </a:extLst>
          </p:cNvPr>
          <p:cNvSpPr txBox="1"/>
          <p:nvPr/>
        </p:nvSpPr>
        <p:spPr>
          <a:xfrm>
            <a:off x="4767943" y="5720860"/>
            <a:ext cx="7130143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>
                <a:hlinkClick r:id="rId3"/>
              </a:rPr>
              <a:t>The Employee Value Proposition Canvas: A Tool for Human Resource Managers | by Brandon Gordon | Medium</a:t>
            </a:r>
            <a:endParaRPr lang="fi-FI" sz="120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59BC42E-5831-2987-C714-FAA1AA54C219}"/>
              </a:ext>
            </a:extLst>
          </p:cNvPr>
          <p:cNvSpPr/>
          <p:nvPr/>
        </p:nvSpPr>
        <p:spPr>
          <a:xfrm>
            <a:off x="509518" y="321531"/>
            <a:ext cx="4016870" cy="584775"/>
          </a:xfrm>
          <a:prstGeom prst="rect">
            <a:avLst/>
          </a:prstGeom>
          <a:solidFill>
            <a:srgbClr val="A3D3A4"/>
          </a:solidFill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Lue 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lisää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! “</a:t>
            </a:r>
            <a:r>
              <a:rPr lang="en-US" sz="320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Jatkokurssi</a:t>
            </a:r>
            <a:r>
              <a:rPr lang="en-US" sz="32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”</a:t>
            </a:r>
            <a:endParaRPr lang="en-US" sz="32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3813416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LAB tekstisivut">
  <a:themeElements>
    <a:clrScheme name="LAB 1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052FC1"/>
      </a:accent1>
      <a:accent2>
        <a:srgbClr val="00C1E5"/>
      </a:accent2>
      <a:accent3>
        <a:srgbClr val="00BD7F"/>
      </a:accent3>
      <a:accent4>
        <a:srgbClr val="B3EDFB"/>
      </a:accent4>
      <a:accent5>
        <a:srgbClr val="AEEFCE"/>
      </a:accent5>
      <a:accent6>
        <a:srgbClr val="FDEAE0"/>
      </a:accent6>
      <a:hlink>
        <a:srgbClr val="052FC1"/>
      </a:hlink>
      <a:folHlink>
        <a:srgbClr val="954F72"/>
      </a:folHlink>
    </a:clrScheme>
    <a:fontScheme name="Corbel">
      <a:maj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blipFill>
          <a:blip xmlns:r="http://schemas.openxmlformats.org/officeDocument/2006/relationships" r:embed="rId1"/>
          <a:srcRect/>
          <a:stretch>
            <a:fillRect t="-2593" b="-2593"/>
          </a:stretch>
        </a:blip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LAB-esityspohja-2024" id="{3430B154-5C4D-B04D-8186-B409347A2421}" vid="{5140467E-880B-AF4D-BB9C-9F495B3E2C3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bc301d38-12cc-4e48-ac43-bc3e3430e103">
      <Terms xmlns="http://schemas.microsoft.com/office/infopath/2007/PartnerControls"/>
    </lcf76f155ced4ddcb4097134ff3c332f>
    <TaxCatchAll xmlns="4f60e5fd-0e47-40d0-970f-82b9f737f7dc" xsi:nil="true"/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Asiakirja" ma:contentTypeID="0x0101002DC9374A001EA94185411B611B8FC3D3" ma:contentTypeVersion="14" ma:contentTypeDescription="Luo uusi asiakirja." ma:contentTypeScope="" ma:versionID="2a205a3408cdc3b17b725fcb2891d6d0">
  <xsd:schema xmlns:xsd="http://www.w3.org/2001/XMLSchema" xmlns:xs="http://www.w3.org/2001/XMLSchema" xmlns:p="http://schemas.microsoft.com/office/2006/metadata/properties" xmlns:ns1="http://schemas.microsoft.com/sharepoint/v3" xmlns:ns2="bc301d38-12cc-4e48-ac43-bc3e3430e103" xmlns:ns3="4f60e5fd-0e47-40d0-970f-82b9f737f7dc" targetNamespace="http://schemas.microsoft.com/office/2006/metadata/properties" ma:root="true" ma:fieldsID="869a34bae945fa0f7e135a3f389b3aee" ns1:_="" ns2:_="" ns3:_="">
    <xsd:import namespace="http://schemas.microsoft.com/sharepoint/v3"/>
    <xsd:import namespace="bc301d38-12cc-4e48-ac43-bc3e3430e103"/>
    <xsd:import namespace="4f60e5fd-0e47-40d0-970f-82b9f737f7d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1:_ip_UnifiedCompliancePolicyProperties" minOccurs="0"/>
                <xsd:element ref="ns1:_ip_UnifiedCompliancePolicyUIAc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9" nillable="true" ma:displayName="Yhtenäisen yhteensopivuuskäytännön ominaisuudet" ma:hidden="true" ma:internalName="_ip_UnifiedCompliancePolicyProperties">
      <xsd:simpleType>
        <xsd:restriction base="dms:Note"/>
      </xsd:simpleType>
    </xsd:element>
    <xsd:element name="_ip_UnifiedCompliancePolicyUIAction" ma:index="20" nillable="true" ma:displayName="Yhtenäisen yhteensopivuuskäytännön käyttöliittymän toiminto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c301d38-12cc-4e48-ac43-bc3e3430e10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Kuvien tunnisteet" ma:readOnly="false" ma:fieldId="{5cf76f15-5ced-4ddc-b409-7134ff3c332f}" ma:taxonomyMulti="true" ma:sspId="eef07030-0f6a-43b1-b2b9-3b252e59dea7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f60e5fd-0e47-40d0-970f-82b9f737f7dc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6434e814-fbec-4e0b-92b6-04a487c36c7d}" ma:internalName="TaxCatchAll" ma:showField="CatchAllData" ma:web="4f60e5fd-0e47-40d0-970f-82b9f737f7d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Sisältölaji"/>
        <xsd:element ref="dc:title" minOccurs="0" maxOccurs="1" ma:index="4" ma:displayName="Otsikk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54918F82-98E5-4E03-89D8-16FDD0B72317}">
  <ds:schemaRefs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schemas.microsoft.com/sharepoint/v3"/>
    <ds:schemaRef ds:uri="http://schemas.openxmlformats.org/package/2006/metadata/core-properties"/>
    <ds:schemaRef ds:uri="bc301d38-12cc-4e48-ac43-bc3e3430e103"/>
    <ds:schemaRef ds:uri="http://schemas.microsoft.com/office/2006/documentManagement/types"/>
    <ds:schemaRef ds:uri="http://purl.org/dc/terms/"/>
    <ds:schemaRef ds:uri="4f60e5fd-0e47-40d0-970f-82b9f737f7dc"/>
    <ds:schemaRef ds:uri="http://www.w3.org/XML/1998/namespace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4DCF20EA-C5E1-45E2-9117-BBD02A04B96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BF25C25-C2AF-4F28-B461-EF166652A7C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bc301d38-12cc-4e48-ac43-bc3e3430e103"/>
    <ds:schemaRef ds:uri="4f60e5fd-0e47-40d0-970f-82b9f737f7d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Metadata/LabelInfo.xml><?xml version="1.0" encoding="utf-8"?>
<clbl:labelList xmlns:clbl="http://schemas.microsoft.com/office/2020/mipLabelMetadata">
  <clbl:label id="{0dc41d9b-b010-4340-bce3-e554a9fc2bef}" enabled="1" method="Privileged" siteId="{fa6944af-cc7c-4cd8-9154-c01132798910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347</Words>
  <Application>Microsoft Office PowerPoint</Application>
  <PresentationFormat>Widescreen</PresentationFormat>
  <Paragraphs>58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9" baseType="lpstr">
      <vt:lpstr>Aptos</vt:lpstr>
      <vt:lpstr>Arial</vt:lpstr>
      <vt:lpstr>Roboto</vt:lpstr>
      <vt:lpstr>LAB tekstisivut</vt:lpstr>
      <vt:lpstr>Asiakasnäkökulmasta työntekijänäkökulmaan</vt:lpstr>
      <vt:lpstr>Työskentelyohjeet</vt:lpstr>
      <vt:lpstr>PowerPoint Presentation</vt:lpstr>
      <vt:lpstr>PowerPoint Presentation</vt:lpstr>
      <vt:lpstr>PowerPoint Presentation</vt:lpstr>
    </vt:vector>
  </TitlesOfParts>
  <Company>Tampere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Mika Kylänen (TAMK)</dc:creator>
  <cp:lastModifiedBy>Mika Kylänen (TAMK)</cp:lastModifiedBy>
  <cp:revision>2</cp:revision>
  <dcterms:created xsi:type="dcterms:W3CDTF">2024-11-29T08:11:07Z</dcterms:created>
  <dcterms:modified xsi:type="dcterms:W3CDTF">2025-08-25T12:42:22Z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0x0101002DC9374A001EA94185411B611B8FC3D3</vt:lpwstr>
  </property>
  <property fmtid="{D5CDD505-2E9C-101B-9397-08002B2CF9AE}" pid="3" name="MediaServiceImageTags">
    <vt:lpwstr/>
  </property>
</Properties>
</file>