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55" r:id="rId5"/>
  </p:sldMasterIdLst>
  <p:notesMasterIdLst>
    <p:notesMasterId r:id="rId10"/>
  </p:notesMasterIdLst>
  <p:sldIdLst>
    <p:sldId id="782" r:id="rId6"/>
    <p:sldId id="753" r:id="rId7"/>
    <p:sldId id="318" r:id="rId8"/>
    <p:sldId id="78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18955-E884-4BD9-AF14-3E8CB60CA98E}" v="3" dt="2025-06-02T08:42:39.139"/>
    <p1510:client id="{78A2208E-158D-403C-8F7D-BFB810BCD525}" v="59" dt="2025-06-02T08:50:50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4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 Kylänen (TAMK)" userId="S::mika.kylanen@tuni.fi::73b15eec-58df-4ea1-ae59-e0eb84caf752" providerId="AD" clId="Web-{64018955-E884-4BD9-AF14-3E8CB60CA98E}"/>
    <pc:docChg chg="addSld modSld">
      <pc:chgData name="Mika Kylänen (TAMK)" userId="S::mika.kylanen@tuni.fi::73b15eec-58df-4ea1-ae59-e0eb84caf752" providerId="AD" clId="Web-{64018955-E884-4BD9-AF14-3E8CB60CA98E}" dt="2025-06-02T08:42:39.139" v="2"/>
      <pc:docMkLst>
        <pc:docMk/>
      </pc:docMkLst>
      <pc:sldChg chg="modSp">
        <pc:chgData name="Mika Kylänen (TAMK)" userId="S::mika.kylanen@tuni.fi::73b15eec-58df-4ea1-ae59-e0eb84caf752" providerId="AD" clId="Web-{64018955-E884-4BD9-AF14-3E8CB60CA98E}" dt="2025-06-02T08:42:10.623" v="1" actId="14100"/>
        <pc:sldMkLst>
          <pc:docMk/>
          <pc:sldMk cId="903180180" sldId="753"/>
        </pc:sldMkLst>
        <pc:spChg chg="mod">
          <ac:chgData name="Mika Kylänen (TAMK)" userId="S::mika.kylanen@tuni.fi::73b15eec-58df-4ea1-ae59-e0eb84caf752" providerId="AD" clId="Web-{64018955-E884-4BD9-AF14-3E8CB60CA98E}" dt="2025-06-02T08:42:10.623" v="1" actId="14100"/>
          <ac:spMkLst>
            <pc:docMk/>
            <pc:sldMk cId="903180180" sldId="753"/>
            <ac:spMk id="4" creationId="{CEA2EB04-9C91-C8B6-A383-C194C59DF2FE}"/>
          </ac:spMkLst>
        </pc:spChg>
      </pc:sldChg>
      <pc:sldChg chg="add replId">
        <pc:chgData name="Mika Kylänen (TAMK)" userId="S::mika.kylanen@tuni.fi::73b15eec-58df-4ea1-ae59-e0eb84caf752" providerId="AD" clId="Web-{64018955-E884-4BD9-AF14-3E8CB60CA98E}" dt="2025-06-02T08:42:39.139" v="2"/>
        <pc:sldMkLst>
          <pc:docMk/>
          <pc:sldMk cId="3973175404" sldId="785"/>
        </pc:sldMkLst>
      </pc:sldChg>
    </pc:docChg>
  </pc:docChgLst>
  <pc:docChgLst>
    <pc:chgData name="Mika Kylänen (TAMK)" userId="73b15eec-58df-4ea1-ae59-e0eb84caf752" providerId="ADAL" clId="{78A2208E-158D-403C-8F7D-BFB810BCD525}"/>
    <pc:docChg chg="undo custSel delSld modSld">
      <pc:chgData name="Mika Kylänen (TAMK)" userId="73b15eec-58df-4ea1-ae59-e0eb84caf752" providerId="ADAL" clId="{78A2208E-158D-403C-8F7D-BFB810BCD525}" dt="2025-06-02T08:50:50.796" v="56" actId="20577"/>
      <pc:docMkLst>
        <pc:docMk/>
      </pc:docMkLst>
      <pc:sldChg chg="modSp mod">
        <pc:chgData name="Mika Kylänen (TAMK)" userId="73b15eec-58df-4ea1-ae59-e0eb84caf752" providerId="ADAL" clId="{78A2208E-158D-403C-8F7D-BFB810BCD525}" dt="2025-06-02T08:50:50.796" v="56" actId="20577"/>
        <pc:sldMkLst>
          <pc:docMk/>
          <pc:sldMk cId="1604140378" sldId="782"/>
        </pc:sldMkLst>
        <pc:spChg chg="mod">
          <ac:chgData name="Mika Kylänen (TAMK)" userId="73b15eec-58df-4ea1-ae59-e0eb84caf752" providerId="ADAL" clId="{78A2208E-158D-403C-8F7D-BFB810BCD525}" dt="2025-06-02T08:49:23.507" v="17" actId="20577"/>
          <ac:spMkLst>
            <pc:docMk/>
            <pc:sldMk cId="1604140378" sldId="782"/>
            <ac:spMk id="2" creationId="{94970468-65C9-A1B3-1204-29B55C3AD0AB}"/>
          </ac:spMkLst>
        </pc:spChg>
        <pc:spChg chg="mod">
          <ac:chgData name="Mika Kylänen (TAMK)" userId="73b15eec-58df-4ea1-ae59-e0eb84caf752" providerId="ADAL" clId="{78A2208E-158D-403C-8F7D-BFB810BCD525}" dt="2025-06-02T08:50:50.796" v="56" actId="20577"/>
          <ac:spMkLst>
            <pc:docMk/>
            <pc:sldMk cId="1604140378" sldId="782"/>
            <ac:spMk id="3" creationId="{1724A327-E0F6-EEB2-489F-63FBFE583425}"/>
          </ac:spMkLst>
        </pc:spChg>
      </pc:sldChg>
      <pc:sldChg chg="addSp delSp modSp del mod">
        <pc:chgData name="Mika Kylänen (TAMK)" userId="73b15eec-58df-4ea1-ae59-e0eb84caf752" providerId="ADAL" clId="{78A2208E-158D-403C-8F7D-BFB810BCD525}" dt="2025-06-02T08:43:57.880" v="11" actId="47"/>
        <pc:sldMkLst>
          <pc:docMk/>
          <pc:sldMk cId="553545865" sldId="784"/>
        </pc:sldMkLst>
        <pc:spChg chg="add mod">
          <ac:chgData name="Mika Kylänen (TAMK)" userId="73b15eec-58df-4ea1-ae59-e0eb84caf752" providerId="ADAL" clId="{78A2208E-158D-403C-8F7D-BFB810BCD525}" dt="2025-06-02T08:43:16.159" v="3" actId="21"/>
          <ac:spMkLst>
            <pc:docMk/>
            <pc:sldMk cId="553545865" sldId="784"/>
            <ac:spMk id="5" creationId="{BCEBB07A-B417-EFE6-C89D-9ACA7E0A99F2}"/>
          </ac:spMkLst>
        </pc:spChg>
        <pc:graphicFrameChg chg="del">
          <ac:chgData name="Mika Kylänen (TAMK)" userId="73b15eec-58df-4ea1-ae59-e0eb84caf752" providerId="ADAL" clId="{78A2208E-158D-403C-8F7D-BFB810BCD525}" dt="2025-06-02T08:43:16.159" v="3" actId="21"/>
          <ac:graphicFrameMkLst>
            <pc:docMk/>
            <pc:sldMk cId="553545865" sldId="784"/>
            <ac:graphicFrameMk id="6" creationId="{AE28E899-3174-58AE-44F0-255A1EC0EB0E}"/>
          </ac:graphicFrameMkLst>
        </pc:graphicFrameChg>
      </pc:sldChg>
      <pc:sldChg chg="addSp delSp modSp mod">
        <pc:chgData name="Mika Kylänen (TAMK)" userId="73b15eec-58df-4ea1-ae59-e0eb84caf752" providerId="ADAL" clId="{78A2208E-158D-403C-8F7D-BFB810BCD525}" dt="2025-06-02T08:43:55.559" v="10"/>
        <pc:sldMkLst>
          <pc:docMk/>
          <pc:sldMk cId="3973175404" sldId="785"/>
        </pc:sldMkLst>
        <pc:spChg chg="add del mod">
          <ac:chgData name="Mika Kylänen (TAMK)" userId="73b15eec-58df-4ea1-ae59-e0eb84caf752" providerId="ADAL" clId="{78A2208E-158D-403C-8F7D-BFB810BCD525}" dt="2025-06-02T08:43:21.555" v="5" actId="478"/>
          <ac:spMkLst>
            <pc:docMk/>
            <pc:sldMk cId="3973175404" sldId="785"/>
            <ac:spMk id="5" creationId="{1AD377B7-602A-0E2C-9F5D-D844FE882D6B}"/>
          </ac:spMkLst>
        </pc:spChg>
        <pc:spChg chg="del">
          <ac:chgData name="Mika Kylänen (TAMK)" userId="73b15eec-58df-4ea1-ae59-e0eb84caf752" providerId="ADAL" clId="{78A2208E-158D-403C-8F7D-BFB810BCD525}" dt="2025-06-02T08:43:31.263" v="7" actId="478"/>
          <ac:spMkLst>
            <pc:docMk/>
            <pc:sldMk cId="3973175404" sldId="785"/>
            <ac:spMk id="8" creationId="{57056274-4411-C0B1-49BA-7D073BD1D38B}"/>
          </ac:spMkLst>
        </pc:spChg>
        <pc:spChg chg="mod">
          <ac:chgData name="Mika Kylänen (TAMK)" userId="73b15eec-58df-4ea1-ae59-e0eb84caf752" providerId="ADAL" clId="{78A2208E-158D-403C-8F7D-BFB810BCD525}" dt="2025-06-02T08:43:47.474" v="9" actId="1076"/>
          <ac:spMkLst>
            <pc:docMk/>
            <pc:sldMk cId="3973175404" sldId="785"/>
            <ac:spMk id="9" creationId="{D2B4A686-7F45-F1DF-C323-B52D8355862B}"/>
          </ac:spMkLst>
        </pc:spChg>
        <pc:spChg chg="add mod">
          <ac:chgData name="Mika Kylänen (TAMK)" userId="73b15eec-58df-4ea1-ae59-e0eb84caf752" providerId="ADAL" clId="{78A2208E-158D-403C-8F7D-BFB810BCD525}" dt="2025-06-02T08:43:55.559" v="10"/>
          <ac:spMkLst>
            <pc:docMk/>
            <pc:sldMk cId="3973175404" sldId="785"/>
            <ac:spMk id="11" creationId="{6ADE96A5-5D15-7228-3F48-70F4EDAD5B0D}"/>
          </ac:spMkLst>
        </pc:spChg>
        <pc:graphicFrameChg chg="del">
          <ac:chgData name="Mika Kylänen (TAMK)" userId="73b15eec-58df-4ea1-ae59-e0eb84caf752" providerId="ADAL" clId="{78A2208E-158D-403C-8F7D-BFB810BCD525}" dt="2025-06-02T08:43:20.250" v="4" actId="478"/>
          <ac:graphicFrameMkLst>
            <pc:docMk/>
            <pc:sldMk cId="3973175404" sldId="785"/>
            <ac:graphicFrameMk id="6" creationId="{E33E296F-CF72-EA62-482E-70EABEA34433}"/>
          </ac:graphicFrameMkLst>
        </pc:graphicFrameChg>
        <pc:graphicFrameChg chg="add mod">
          <ac:chgData name="Mika Kylänen (TAMK)" userId="73b15eec-58df-4ea1-ae59-e0eb84caf752" providerId="ADAL" clId="{78A2208E-158D-403C-8F7D-BFB810BCD525}" dt="2025-06-02T08:43:24.577" v="6"/>
          <ac:graphicFrameMkLst>
            <pc:docMk/>
            <pc:sldMk cId="3973175404" sldId="785"/>
            <ac:graphicFrameMk id="7" creationId="{AE28E899-3174-58AE-44F0-255A1EC0EB0E}"/>
          </ac:graphicFrameMkLst>
        </pc:graphicFrameChg>
        <pc:graphicFrameChg chg="add mod">
          <ac:chgData name="Mika Kylänen (TAMK)" userId="73b15eec-58df-4ea1-ae59-e0eb84caf752" providerId="ADAL" clId="{78A2208E-158D-403C-8F7D-BFB810BCD525}" dt="2025-06-02T08:43:32.317" v="8"/>
          <ac:graphicFrameMkLst>
            <pc:docMk/>
            <pc:sldMk cId="3973175404" sldId="785"/>
            <ac:graphicFrameMk id="10" creationId="{A6ABC6EC-D19B-B639-7525-9F9DFCCDBDB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32AF-4E57-4A6D-B1C0-E1DECB56405F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130B-46FF-4C87-838B-2E3FDC8E0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1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31A627B-3531-FF40-9DE2-9148B4588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943" y="2834029"/>
            <a:ext cx="5902113" cy="11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636D2C5-F6B8-58ED-B9E0-50EA67ACC7C2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494" t="7778" r="20986" b="5556"/>
          <a:stretch/>
        </p:blipFill>
        <p:spPr>
          <a:xfrm>
            <a:off x="0" y="1270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AECA219-C8C0-AAE3-1D43-98B4D5A15323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494" r="20986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6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901E0A7A-44F2-C075-9026-B7E7D3FC1287}"/>
              </a:ext>
            </a:extLst>
          </p:cNvPr>
          <p:cNvSpPr>
            <a:spLocks/>
          </p:cNvSpPr>
          <p:nvPr userDrawn="1"/>
        </p:nvSpPr>
        <p:spPr>
          <a:xfrm>
            <a:off x="4271211" y="0"/>
            <a:ext cx="7920789" cy="2743200"/>
          </a:xfrm>
          <a:prstGeom prst="rect">
            <a:avLst/>
          </a:prstGeom>
          <a:solidFill>
            <a:srgbClr val="8F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04B261E-C14B-0CCA-3EA0-6C863EEB4D0D}"/>
              </a:ext>
            </a:extLst>
          </p:cNvPr>
          <p:cNvSpPr>
            <a:spLocks/>
          </p:cNvSpPr>
          <p:nvPr userDrawn="1"/>
        </p:nvSpPr>
        <p:spPr>
          <a:xfrm>
            <a:off x="4271211" y="2743200"/>
            <a:ext cx="7920789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3429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3190838"/>
            <a:ext cx="60960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111" r="30975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9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8F38D7B-02A0-1D66-0402-3FB8574757F3}"/>
              </a:ext>
            </a:extLst>
          </p:cNvPr>
          <p:cNvSpPr>
            <a:spLocks/>
          </p:cNvSpPr>
          <p:nvPr userDrawn="1"/>
        </p:nvSpPr>
        <p:spPr>
          <a:xfrm>
            <a:off x="4271211" y="0"/>
            <a:ext cx="7920789" cy="5943600"/>
          </a:xfrm>
          <a:prstGeom prst="rect">
            <a:avLst/>
          </a:prstGeom>
          <a:solidFill>
            <a:srgbClr val="8F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111" t="13333" r="30975"/>
          <a:stretch/>
        </p:blipFill>
        <p:spPr>
          <a:xfrm>
            <a:off x="0" y="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8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02A1E-E2C8-5344-87F7-D19C6149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80772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9F93F8F-7C87-634E-9BC1-5BCB312B4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59660"/>
            <a:ext cx="8077200" cy="351254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992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02A1E-E2C8-5344-87F7-D19C6149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462846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9F93F8F-7C87-634E-9BC1-5BCB312B4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59660"/>
            <a:ext cx="10462846" cy="351254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1921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4324472-52B4-16EB-759F-48DB35D3B2A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52" y="703730"/>
            <a:ext cx="6319285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752" y="2837330"/>
            <a:ext cx="6319284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C69A238-A39D-2F29-C29B-1C730003B9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1759" y="0"/>
            <a:ext cx="4460241" cy="68580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0596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7" y="685800"/>
            <a:ext cx="6234545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018" y="2819400"/>
            <a:ext cx="6234545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460241" cy="59436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38214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- 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685800"/>
            <a:ext cx="4460240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7600" y="2819400"/>
            <a:ext cx="399288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6263641" cy="59436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5977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A29DF2-66F3-CC43-A45F-4D857441EE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 b="0" i="0"/>
            </a:lvl1pPr>
          </a:lstStyle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531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rit_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C467FE-FEE5-86EA-14E7-B04EBF784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6481" y="2984783"/>
            <a:ext cx="6219039" cy="88843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6C63E3C-D18E-4DF1-F170-2A3AA2128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11331" y="6125125"/>
            <a:ext cx="1669729" cy="4826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E31B90C-21D5-83EE-0C2D-5039986D7A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69971" y="6094227"/>
            <a:ext cx="1505680" cy="570475"/>
          </a:xfrm>
          <a:prstGeom prst="rect">
            <a:avLst/>
          </a:prstGeom>
        </p:spPr>
      </p:pic>
      <p:pic>
        <p:nvPicPr>
          <p:cNvPr id="10" name="Kuva 9" descr="Kuva, joka sisältää kohteen kuvakaappaus, Sähkönsininen, Fontti, Majorellen sininen&#10;&#10;Kuvaus luotu automaattisesti">
            <a:extLst>
              <a:ext uri="{FF2B5EF4-FFF2-40B4-BE49-F238E27FC236}">
                <a16:creationId xmlns:a16="http://schemas.microsoft.com/office/drawing/2014/main" id="{A1E5FD1C-021F-115E-93FE-F817EA1AAF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8783" y="6165071"/>
            <a:ext cx="1762678" cy="41787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EC3BF-9C64-4D87-5084-272D093404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783484" y="6015571"/>
            <a:ext cx="2390562" cy="5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7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87FC5A21-4B8C-9BCF-9B4F-E3F35CD55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929" t="16739" b="21226"/>
          <a:stretch/>
        </p:blipFill>
        <p:spPr>
          <a:xfrm>
            <a:off x="1" y="0"/>
            <a:ext cx="12191999" cy="589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15B15-0AEE-CE4B-A24F-CAB1621DE23F}"/>
              </a:ext>
            </a:extLst>
          </p:cNvPr>
          <p:cNvSpPr/>
          <p:nvPr userDrawn="1"/>
        </p:nvSpPr>
        <p:spPr>
          <a:xfrm>
            <a:off x="6096000" y="754380"/>
            <a:ext cx="6096000" cy="447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373380"/>
            <a:ext cx="4460240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0" y="2506980"/>
            <a:ext cx="399288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3000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7FC5A21-4B8C-9BCF-9B4F-E3F35CD55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597" b="21803"/>
          <a:stretch/>
        </p:blipFill>
        <p:spPr>
          <a:xfrm flipH="1">
            <a:off x="0" y="0"/>
            <a:ext cx="12191999" cy="5905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E15B15-0AEE-CE4B-A24F-CAB1621DE23F}"/>
              </a:ext>
            </a:extLst>
          </p:cNvPr>
          <p:cNvSpPr/>
          <p:nvPr userDrawn="1"/>
        </p:nvSpPr>
        <p:spPr>
          <a:xfrm>
            <a:off x="6096000" y="876300"/>
            <a:ext cx="6096000" cy="422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246380"/>
            <a:ext cx="4460240" cy="1962076"/>
          </a:xfrm>
        </p:spPr>
        <p:txBody>
          <a:bodyPr anchor="b" anchorCtr="0">
            <a:normAutofit/>
          </a:bodyPr>
          <a:lstStyle>
            <a:lvl1pPr>
              <a:defRPr sz="36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2000" y="2379980"/>
            <a:ext cx="399288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62471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870E2BD-6052-740B-8FEE-3DE7CDB497EB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8FC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28F5F08-B475-F1CD-411C-74C41FEFA8E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FA6FCD-C9BA-EA8A-8706-ECF87819B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9582" y="2168202"/>
            <a:ext cx="1002675" cy="1002675"/>
          </a:xfrm>
          <a:prstGeom prst="rect">
            <a:avLst/>
          </a:prstGeom>
          <a:noFill/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909320"/>
            <a:ext cx="9032240" cy="3520440"/>
          </a:xfrm>
        </p:spPr>
        <p:txBody>
          <a:bodyPr anchor="b" anchorCtr="0">
            <a:normAutofit/>
          </a:bodyPr>
          <a:lstStyle>
            <a:lvl1pPr algn="ctr">
              <a:defRPr sz="3600" b="0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noProof="0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154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A6FCD-C9BA-EA8A-8706-ECF87819B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9582" y="2168202"/>
            <a:ext cx="1002675" cy="1002675"/>
          </a:xfrm>
          <a:prstGeom prst="rect">
            <a:avLst/>
          </a:prstGeom>
          <a:noFill/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909320"/>
            <a:ext cx="9032240" cy="3520440"/>
          </a:xfrm>
        </p:spPr>
        <p:txBody>
          <a:bodyPr anchor="b" anchorCtr="0">
            <a:normAutofit/>
          </a:bodyPr>
          <a:lstStyle>
            <a:lvl1pPr algn="ctr">
              <a:defRPr sz="3600" b="0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noProof="0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171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7CBF7B2A-BAFF-7873-EE58-9475CBC8950E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20C41C-B776-6003-157B-CE79BB0F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8427" y="5553846"/>
            <a:ext cx="3075146" cy="43930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AD5164E-3A2A-F646-9FC4-CF5B1B4AE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1349"/>
            <a:ext cx="9144000" cy="2075301"/>
          </a:xfrm>
        </p:spPr>
        <p:txBody>
          <a:bodyPr anchor="b">
            <a:normAutofit/>
          </a:bodyPr>
          <a:lstStyle>
            <a:lvl1pPr algn="ctr">
              <a:defRPr sz="6000" b="1" i="0" baseline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820C41C-B776-6003-157B-CE79BB0F4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48071" y="339031"/>
            <a:ext cx="3075146" cy="43930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8AD5164E-3A2A-F646-9FC4-CF5B1B4AE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1349"/>
            <a:ext cx="9144000" cy="2075301"/>
          </a:xfrm>
        </p:spPr>
        <p:txBody>
          <a:bodyPr anchor="b">
            <a:normAutofit/>
          </a:bodyPr>
          <a:lstStyle>
            <a:lvl1pPr algn="ctr">
              <a:defRPr sz="6000" b="1" i="0" baseline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94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3798FB-DE23-14D8-058F-6FBFE990461A}"/>
              </a:ext>
            </a:extLst>
          </p:cNvPr>
          <p:cNvSpPr/>
          <p:nvPr userDrawn="1"/>
        </p:nvSpPr>
        <p:spPr>
          <a:xfrm>
            <a:off x="0" y="0"/>
            <a:ext cx="9826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190E5C-EB0E-EADE-E623-40389A52E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20714"/>
            <a:ext cx="982662" cy="561657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DFC642B-7511-250F-6B8B-EA11003D0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3442" y="1159677"/>
            <a:ext cx="9125895" cy="411173"/>
          </a:xfrm>
        </p:spPr>
        <p:txBody>
          <a:bodyPr wrap="square" anchor="t" anchorCtr="0">
            <a:noAutofit/>
          </a:bodyPr>
          <a:lstStyle>
            <a:lvl1pPr>
              <a:defRPr sz="3200"/>
            </a:lvl1pPr>
          </a:lstStyle>
          <a:p>
            <a:r>
              <a:rPr lang="fi-FI" noProof="0"/>
              <a:t>Lisää otsikko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AC2D0-94FC-86FC-1CC6-87C74AAF4EC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83443" y="1731172"/>
            <a:ext cx="9125895" cy="45061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 indent="-164592">
              <a:defRPr/>
            </a:lvl2pPr>
            <a:lvl3pPr indent="-164592">
              <a:defRPr/>
            </a:lvl3pPr>
            <a:lvl4pPr indent="-164592">
              <a:defRPr/>
            </a:lvl4pPr>
            <a:lvl5pPr indent="-164592">
              <a:defRPr/>
            </a:lvl5pPr>
          </a:lstStyle>
          <a:p>
            <a:pPr lvl="0"/>
            <a:r>
              <a:rPr lang="fi-FI" noProof="0"/>
              <a:t>Lisää tekstiä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932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55C3B1-1290-994F-8F96-6BD9C060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B68357-60E2-20B1-49B6-5651402D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5FC4F3-2FC9-1B7F-0B5F-B29A6B14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D654-2997-4503-8032-FF1B97A2227C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2D56AC-C9A9-D187-B364-2345D037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8F5E87-EA52-316E-2391-C2AB59FD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888-EECF-4551-9FC6-A3D98BFFA4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373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115B-3641-4292-CE2B-E73872408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E6DC3-A22B-DD96-5609-410A727E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7993-28C1-DAD3-D501-957831CC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98682-0628-04FC-3E60-295EEDE5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1891A-4DFA-9464-0339-A61503E8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043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D684-7379-28EB-EF70-4D3CEC33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2524-233B-C290-9560-2AAB05B94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ACD95-B212-BB45-4D02-5CC896E4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B614-477D-5944-0B17-A68AEC92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FD1C-66E7-8B31-5418-852BBF2F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1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it_log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B277CE8-A2F7-5F03-A1A5-4AB81FD660FC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81A3050-0527-DB6F-F2BA-EB5DD6A24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6481" y="2984783"/>
            <a:ext cx="6219039" cy="8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8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467E-37BD-E154-370C-0DA57CE5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32CD0-C2B2-3049-2236-5AF04A0E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2B282-80FB-E927-5307-50EC2694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9B0B-1D9E-FA8A-0F9D-613D37B3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1B492-792A-D939-95ED-D7D34E34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579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EE7D-BD00-7591-36A4-168D0E9D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AAB0C-1914-3F7B-BFC1-09047346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8ED80-2625-D435-B159-BF04B6151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4978F-67D7-B897-A3EB-D1E41DEFE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B2F03-4F4E-49ED-1205-D74C0547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0CC21-F720-C7DE-BA7A-1FDCDC3E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13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F722-3403-A0A3-EDD3-1580E7A4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A2BC-B9F1-0952-5FBE-2C46AA8AF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4E741-3941-D05C-1EA8-FA3CCF462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A8B47-F925-EA75-58C9-C67B19E98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5F6DB-6172-C1F9-F076-F7C5482F1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782D7-5ECD-586D-A56C-A4933C32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8419B-6830-BEA4-9A51-051F8CD7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5D19F-FBFB-E113-8CD1-F5A2E5AB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342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3A23-4E1C-A200-A5DC-AFE8E46D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AE6FA-4E85-117B-3310-FAD185EE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F1FA3-FE7F-930E-0B1E-EC70CFD2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46CE1-A3D8-7498-D69E-BDDA2C97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1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81FE9-CF27-6FD8-A966-FAE0D8EF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7060B-8850-81A8-AD09-321022B8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3E679-1D93-01CD-7D20-3FC9EE99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276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A5E6-B9FE-2B09-BD58-9AE9E4E6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558DD-7B6D-EB03-507D-5908C09B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88F-5489-8611-2C70-A4C0C4F0E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EED8C-2F2C-B469-0AC7-AB5C4C77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05C0F-9D3E-7D17-F61B-F529741C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62CAB-05EA-20B7-A5F0-D96E6AD1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806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836F-E2AF-9E62-B68D-7D82E1BC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4697C-6349-F0DB-C74F-FB2A2B8CD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EAF84-9CE4-71AD-986E-19F954D9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4B9B9-0304-2F6B-AB54-3030C456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ABC5D-7F86-37E4-4A8E-CA365EEE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FE602-7595-0343-E197-7221439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528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0B2B-FF68-BFB4-740B-C3A7D3DD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EFD19-C40C-CBDC-B4E6-D298A6AC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CE4D-2D08-0B62-CE59-07E32ECF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6C2A-9D46-682F-040B-1EF026C7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EB5-90D3-939D-8C0F-30C4D210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13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6754A-27BE-21AB-B55C-2E7169F79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083F3-928A-0762-8A66-804EBF8E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9103-2F3C-3E5D-9AD8-89E122BE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3E74A-EEE7-8926-D391-05518A15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1D058-2BB8-1550-9ED8-B538C258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082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302A1E-E2C8-5344-87F7-D19C6149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462846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9F93F8F-7C87-634E-9BC1-5BCB312B4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59660"/>
            <a:ext cx="10462846" cy="351254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50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k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B277CE8-A2F7-5F03-A1A5-4AB81FD660FC}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DDFA665-3EAD-E259-6D2A-0F2CFC025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573" y="1819949"/>
            <a:ext cx="2124890" cy="42814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09503E-B7E3-F3C3-4947-87D407B4C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41564" y="1634516"/>
            <a:ext cx="2108873" cy="79901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0B6BC5-EF00-C852-6DEC-9CAD3E381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7870" y="1713301"/>
            <a:ext cx="2687952" cy="641443"/>
          </a:xfrm>
          <a:prstGeom prst="rect">
            <a:avLst/>
          </a:prstGeom>
        </p:spPr>
      </p:pic>
      <p:pic>
        <p:nvPicPr>
          <p:cNvPr id="9" name="Kuva 8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49A5FBED-327C-BD18-0CBA-17C4F4376C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34610" y="-2512428"/>
            <a:ext cx="2590800" cy="914400"/>
          </a:xfrm>
          <a:prstGeom prst="rect">
            <a:avLst/>
          </a:prstGeom>
        </p:spPr>
      </p:pic>
      <p:pic>
        <p:nvPicPr>
          <p:cNvPr id="11" name="Kuva 10" descr="Kuva, joka sisältää kohteen Grafiikka, Fontti, graafinen suunnittelu, teksti&#10;&#10;Kuvaus luotu automaattisesti">
            <a:extLst>
              <a:ext uri="{FF2B5EF4-FFF2-40B4-BE49-F238E27FC236}">
                <a16:creationId xmlns:a16="http://schemas.microsoft.com/office/drawing/2014/main" id="{A88439FC-2BBC-8A36-70BA-6B17F1685C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12000" y="5017963"/>
            <a:ext cx="1368000" cy="1368000"/>
          </a:xfrm>
          <a:prstGeom prst="rect">
            <a:avLst/>
          </a:prstGeom>
        </p:spPr>
      </p:pic>
      <p:pic>
        <p:nvPicPr>
          <p:cNvPr id="13" name="Kuva 12" descr="Kuva, joka sisältää kohteen Grafiikka, ympyrä, Fontti, logo&#10;&#10;Kuvaus luotu automaattisesti">
            <a:extLst>
              <a:ext uri="{FF2B5EF4-FFF2-40B4-BE49-F238E27FC236}">
                <a16:creationId xmlns:a16="http://schemas.microsoft.com/office/drawing/2014/main" id="{F7D6FFF2-A063-3E9D-E621-412ADA85C4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36610" y="3205047"/>
            <a:ext cx="1718780" cy="972000"/>
          </a:xfrm>
          <a:prstGeom prst="rect">
            <a:avLst/>
          </a:prstGeom>
        </p:spPr>
      </p:pic>
      <p:pic>
        <p:nvPicPr>
          <p:cNvPr id="15" name="Kuva 14" descr="Kuva, joka sisältää kohteen Värikkyys, Grafiikka, graafinen suunnittelu, kuvakaappaus&#10;&#10;Kuvaus luotu automaattisesti">
            <a:extLst>
              <a:ext uri="{FF2B5EF4-FFF2-40B4-BE49-F238E27FC236}">
                <a16:creationId xmlns:a16="http://schemas.microsoft.com/office/drawing/2014/main" id="{B818EE4F-4831-40B4-81F1-985BD6A3C4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70188" y="3098521"/>
            <a:ext cx="1355661" cy="1311930"/>
          </a:xfrm>
          <a:prstGeom prst="rect">
            <a:avLst/>
          </a:prstGeom>
        </p:spPr>
      </p:pic>
      <p:pic>
        <p:nvPicPr>
          <p:cNvPr id="17" name="Kuva 16" descr="Kuva, joka sisältää kohteen Grafiikka, ympyrä, Fontti, graafinen suunnittelu&#10;&#10;Kuvaus luotu automaattisesti">
            <a:extLst>
              <a:ext uri="{FF2B5EF4-FFF2-40B4-BE49-F238E27FC236}">
                <a16:creationId xmlns:a16="http://schemas.microsoft.com/office/drawing/2014/main" id="{C23E810B-F628-7F6B-56E8-2BC9EA48C6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89828" y="4977536"/>
            <a:ext cx="1764037" cy="1500854"/>
          </a:xfrm>
          <a:prstGeom prst="rect">
            <a:avLst/>
          </a:prstGeom>
        </p:spPr>
      </p:pic>
      <p:pic>
        <p:nvPicPr>
          <p:cNvPr id="19" name="Kuva 18" descr="Kuva, joka sisältää kohteen Grafiikka, Fontti, logo, kuvakaappaus&#10;&#10;Kuvaus luotu automaattisesti">
            <a:extLst>
              <a:ext uri="{FF2B5EF4-FFF2-40B4-BE49-F238E27FC236}">
                <a16:creationId xmlns:a16="http://schemas.microsoft.com/office/drawing/2014/main" id="{79D87A13-9DB0-BB18-F366-4AD3BF01A5A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36552" y="3167796"/>
            <a:ext cx="1270588" cy="115200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3200FE08-0E65-3E09-A28B-2546FC73E14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8437438" y="5293287"/>
            <a:ext cx="2621159" cy="869351"/>
          </a:xfrm>
          <a:prstGeom prst="rect">
            <a:avLst/>
          </a:prstGeom>
        </p:spPr>
      </p:pic>
      <p:sp>
        <p:nvSpPr>
          <p:cNvPr id="22" name="Otsikon paikkamerkki 1">
            <a:extLst>
              <a:ext uri="{FF2B5EF4-FFF2-40B4-BE49-F238E27FC236}">
                <a16:creationId xmlns:a16="http://schemas.microsoft.com/office/drawing/2014/main" id="{B65E7558-4F1B-9AE5-8553-E208A933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799"/>
            <a:ext cx="10515600" cy="6811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67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0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2013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2B4263E-CBAB-78D1-B81D-B360D80C6C42}"/>
              </a:ext>
            </a:extLst>
          </p:cNvPr>
          <p:cNvSpPr>
            <a:spLocks/>
          </p:cNvSpPr>
          <p:nvPr userDrawn="1"/>
        </p:nvSpPr>
        <p:spPr>
          <a:xfrm>
            <a:off x="0" y="2540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96" r="124" b="5825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0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- 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F144D71-3271-1FEE-15A9-F0106D563659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896" r="124" b="18382"/>
          <a:stretch/>
        </p:blipFill>
        <p:spPr>
          <a:xfrm>
            <a:off x="1" y="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3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6C4DD7F-155F-7997-0E94-21369408D745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Roboto" panose="02000000000000000000" pitchFamily="2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844" r="31242"/>
          <a:stretch/>
        </p:blipFill>
        <p:spPr>
          <a:xfrm>
            <a:off x="0" y="0"/>
            <a:ext cx="427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9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1AE8F2A-F293-099F-9ECB-E696584B369D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0" i="0">
                <a:latin typeface="Roboto" panose="02000000000000000000" pitchFamily="2" charset="0"/>
              </a:rPr>
              <a:t>&lt;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098147C-2FE2-9A47-A1DC-F8EFFC85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488" y="685800"/>
            <a:ext cx="6096000" cy="1962076"/>
          </a:xfrm>
        </p:spPr>
        <p:txBody>
          <a:bodyPr anchor="b" anchorCtr="0">
            <a:normAutofit/>
          </a:bodyPr>
          <a:lstStyle>
            <a:lvl1pPr>
              <a:defRPr sz="4500" b="1" i="0" baseline="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3961F92E-EC89-7A48-AE33-1D5EDF637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488" y="2819400"/>
            <a:ext cx="5029200" cy="31242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3" name="Kuva 2" descr="Kuva, joka sisältää kohteen henkilö, ruoka, Ruoanlaitto, Keittäjä&#10;&#10;Kuvaus luotu automaattisesti">
            <a:extLst>
              <a:ext uri="{FF2B5EF4-FFF2-40B4-BE49-F238E27FC236}">
                <a16:creationId xmlns:a16="http://schemas.microsoft.com/office/drawing/2014/main" id="{B397CF0A-927D-AEF3-33A6-A7A7844FC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844" t="13333" r="31242"/>
          <a:stretch/>
        </p:blipFill>
        <p:spPr>
          <a:xfrm>
            <a:off x="0" y="0"/>
            <a:ext cx="427121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CCB0880-C466-FC4E-BF6D-7EF4AB52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DE3EC8-53E8-CC40-8CEF-19E40790B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1047"/>
            <a:ext cx="10515600" cy="368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</a:t>
            </a:r>
            <a:r>
              <a:rPr lang="fi-FI" noProof="0"/>
              <a:t>perustyylejä</a:t>
            </a:r>
            <a:r>
              <a:rPr lang="fi-FI"/>
              <a:t>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A897A5-4A20-BD48-BFCC-A679C592E53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7457353" y="392112"/>
            <a:ext cx="4323708" cy="6176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03904F6-006A-9F4B-0A32-A488975C06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/>
        </p:blipFill>
        <p:spPr>
          <a:xfrm>
            <a:off x="10111331" y="6125125"/>
            <a:ext cx="1669729" cy="48261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AB5F434-C157-7158-26C9-E81141C810A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/>
          <a:stretch/>
        </p:blipFill>
        <p:spPr>
          <a:xfrm>
            <a:off x="8369971" y="6094227"/>
            <a:ext cx="1505680" cy="570475"/>
          </a:xfrm>
          <a:prstGeom prst="rect">
            <a:avLst/>
          </a:prstGeom>
        </p:spPr>
      </p:pic>
      <p:pic>
        <p:nvPicPr>
          <p:cNvPr id="6" name="Kuva 5" descr="Kuva, joka sisältää kohteen kuvakaappaus, Sähkönsininen, Fontti, Majorellen sininen&#10;&#10;Kuvaus luotu automaattisesti">
            <a:extLst>
              <a:ext uri="{FF2B5EF4-FFF2-40B4-BE49-F238E27FC236}">
                <a16:creationId xmlns:a16="http://schemas.microsoft.com/office/drawing/2014/main" id="{35D7082C-CA59-26EA-3DFA-0FE55437C836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68783" y="6165071"/>
            <a:ext cx="1762678" cy="4178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E584F3-53EB-AA40-8BC2-8BB7D69B2EF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5783484" y="6015571"/>
            <a:ext cx="2390562" cy="5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5" r:id="rId2"/>
    <p:sldLayoutId id="2147483719" r:id="rId3"/>
    <p:sldLayoutId id="2147483741" r:id="rId4"/>
    <p:sldLayoutId id="2147483685" r:id="rId5"/>
    <p:sldLayoutId id="2147483723" r:id="rId6"/>
    <p:sldLayoutId id="2147483747" r:id="rId7"/>
    <p:sldLayoutId id="2147483740" r:id="rId8"/>
    <p:sldLayoutId id="2147483748" r:id="rId9"/>
    <p:sldLayoutId id="2147483744" r:id="rId10"/>
    <p:sldLayoutId id="2147483749" r:id="rId11"/>
    <p:sldLayoutId id="2147483739" r:id="rId12"/>
    <p:sldLayoutId id="2147483738" r:id="rId13"/>
    <p:sldLayoutId id="2147483716" r:id="rId14"/>
    <p:sldLayoutId id="2147483734" r:id="rId15"/>
    <p:sldLayoutId id="2147483732" r:id="rId16"/>
    <p:sldLayoutId id="2147483736" r:id="rId17"/>
    <p:sldLayoutId id="2147483737" r:id="rId18"/>
    <p:sldLayoutId id="2147483691" r:id="rId19"/>
    <p:sldLayoutId id="2147483724" r:id="rId20"/>
    <p:sldLayoutId id="2147483743" r:id="rId21"/>
    <p:sldLayoutId id="2147483693" r:id="rId22"/>
    <p:sldLayoutId id="2147483742" r:id="rId23"/>
    <p:sldLayoutId id="2147483752" r:id="rId24"/>
    <p:sldLayoutId id="2147483745" r:id="rId25"/>
    <p:sldLayoutId id="2147483750" r:id="rId26"/>
    <p:sldLayoutId id="2147483751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Arial Black" panose="020B0A040201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0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500" b="0" i="0" kern="1200" baseline="0">
          <a:solidFill>
            <a:schemeClr val="tx1"/>
          </a:solidFill>
          <a:latin typeface="Roboto" panose="02000000000000000000" pitchFamily="2" charset="0"/>
          <a:ea typeface="Verdana" panose="020B0604030504040204" pitchFamily="34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F6337-F9E6-EBFC-96FC-7719D6EB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B3EB2-3B2A-DB3C-9A4E-A0C00835B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1C1B8-E9D6-941A-89A6-7B13722C7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49DCB-3714-4740-BFD8-DFF4C30EEC4E}" type="datetimeFigureOut">
              <a:rPr lang="fi-FI" smtClean="0"/>
              <a:t>3.6.2025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3C52-C0CE-FBB4-E12A-44D378904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ACF84-ED89-22C6-7349-521789C68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FD235F-4E35-442D-B870-899BB49A27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1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ityksellinentyo.fi/wp-content/uploads/2025/04/Tyopaja-1-diat-tarkistettu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0468-65C9-A1B3-1204-29B55C3AD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1578429"/>
          </a:xfrm>
        </p:spPr>
        <p:txBody>
          <a:bodyPr>
            <a:normAutofit/>
          </a:bodyPr>
          <a:lstStyle/>
          <a:p>
            <a:r>
              <a:rPr lang="fi-FI" sz="4400"/>
              <a:t>Työntekijäprofiilin laatiminen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A327-E0F6-EEB2-489F-63FBFE583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15886"/>
            <a:ext cx="10363200" cy="4267200"/>
          </a:xfrm>
        </p:spPr>
        <p:txBody>
          <a:bodyPr>
            <a:normAutofit/>
          </a:bodyPr>
          <a:lstStyle/>
          <a:p>
            <a:r>
              <a:rPr lang="en-US" err="1">
                <a:latin typeface="Roboto"/>
                <a:ea typeface="Roboto"/>
                <a:cs typeface="Roboto"/>
              </a:rPr>
              <a:t>Työntekijäprofiilien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avulla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ymmärrys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erilaisista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työntekijätyypeistä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lisääntyy</a:t>
            </a:r>
            <a:r>
              <a:rPr lang="en-US">
                <a:latin typeface="Roboto"/>
                <a:ea typeface="Roboto"/>
                <a:cs typeface="Roboto"/>
              </a:rPr>
              <a:t>. Ne </a:t>
            </a:r>
            <a:r>
              <a:rPr lang="en-US" err="1">
                <a:latin typeface="Roboto"/>
                <a:ea typeface="Roboto"/>
                <a:cs typeface="Roboto"/>
              </a:rPr>
              <a:t>auttavat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organisaatiota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suunnittelemaan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ihmiskeskeistä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työntekijäkokemusta</a:t>
            </a:r>
            <a:r>
              <a:rPr lang="en-US">
                <a:latin typeface="Roboto"/>
                <a:ea typeface="Roboto"/>
                <a:cs typeface="Roboto"/>
              </a:rPr>
              <a:t>, </a:t>
            </a:r>
            <a:r>
              <a:rPr lang="en-US" err="1">
                <a:latin typeface="Roboto"/>
                <a:ea typeface="Roboto"/>
                <a:cs typeface="Roboto"/>
              </a:rPr>
              <a:t>jonka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avulla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voidaan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sekä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tukea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että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sitouttaa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työntekijöitä</a:t>
            </a:r>
            <a:r>
              <a:rPr lang="en-US">
                <a:latin typeface="Roboto"/>
                <a:ea typeface="Roboto"/>
                <a:cs typeface="Roboto"/>
              </a:rPr>
              <a:t> ja </a:t>
            </a:r>
            <a:r>
              <a:rPr lang="en-US" err="1">
                <a:latin typeface="Roboto"/>
                <a:ea typeface="Roboto"/>
                <a:cs typeface="Roboto"/>
              </a:rPr>
              <a:t>lisätä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työntekijöiden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en-US" err="1">
                <a:latin typeface="Roboto"/>
                <a:ea typeface="Roboto"/>
                <a:cs typeface="Roboto"/>
              </a:rPr>
              <a:t>pysyvyyttä</a:t>
            </a:r>
            <a:r>
              <a:rPr lang="en-US">
                <a:latin typeface="Roboto"/>
                <a:ea typeface="Roboto"/>
                <a:cs typeface="Roboto"/>
              </a:rPr>
              <a:t>.</a:t>
            </a:r>
            <a:endParaRPr lang="en-US">
              <a:latin typeface="Roboto"/>
              <a:cs typeface="Roboto"/>
            </a:endParaRPr>
          </a:p>
          <a:p>
            <a:r>
              <a:rPr lang="fi-FI">
                <a:latin typeface="Roboto"/>
                <a:ea typeface="Verdana"/>
              </a:rPr>
              <a:t>Profiilin avulla hahmotetaan tietyn työntekijäryhmän jäsenten tyypillisiä ominaisuuksia ja luodaan mielikuvituksellinen mutta uskottava ja samastuttava ihmiskuva työntekijästä. </a:t>
            </a:r>
          </a:p>
          <a:p>
            <a:r>
              <a:rPr lang="fi-FI"/>
              <a:t>Työntekijäprofiili voidaan laatia oman kokemuksen tai sekundäärisen materiaalin (esim. tutkimukset, lehtiartikkelit yms.) perusteella yksin tai ryhmässä. Kahden profiilin tekemiseen menee noin tunti aikaa.</a:t>
            </a:r>
          </a:p>
          <a:p>
            <a:r>
              <a:rPr lang="fi-FI">
                <a:latin typeface="Roboto"/>
                <a:ea typeface="Verdana"/>
              </a:rPr>
              <a:t>Tässä on esillä kaksi eri versiota. </a:t>
            </a:r>
            <a:r>
              <a:rPr lang="fi-FI">
                <a:latin typeface="Roboto"/>
                <a:ea typeface="Verdana"/>
                <a:hlinkClick r:id="rId2"/>
              </a:rPr>
              <a:t>Katso tästä lisätietoa ja esimerkkejä</a:t>
            </a:r>
            <a:r>
              <a:rPr lang="fi-FI">
                <a:latin typeface="Roboto"/>
                <a:ea typeface="Verdana"/>
              </a:rPr>
              <a:t>!</a:t>
            </a:r>
          </a:p>
          <a:p>
            <a:pPr lvl="1"/>
            <a:r>
              <a:rPr lang="fi-FI" sz="2000">
                <a:latin typeface="Roboto"/>
                <a:ea typeface="Verdana"/>
              </a:rPr>
              <a:t>Suomenkielisessä versiossa kohdat 1-6, työhön liittyviä tunteita ei erikseen määritellä</a:t>
            </a:r>
          </a:p>
          <a:p>
            <a:pPr lvl="1"/>
            <a:r>
              <a:rPr lang="fi-FI" sz="2000">
                <a:latin typeface="Roboto"/>
                <a:ea typeface="Verdana"/>
              </a:rPr>
              <a:t>Englanninkielisessä versiossa on lisätty myös kohdat 7-8, joihin  tunnistetaan myös työhön liittyviä tunteita.</a:t>
            </a:r>
            <a:endParaRPr lang="en-US" sz="2000">
              <a:latin typeface="Roboto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0414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731B-3D2C-CC63-6690-311FFD76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880A-4CDA-7B0B-4A9C-0B46E5AC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945"/>
            <a:ext cx="10462846" cy="807531"/>
          </a:xfrm>
        </p:spPr>
        <p:txBody>
          <a:bodyPr/>
          <a:lstStyle/>
          <a:p>
            <a:r>
              <a:rPr lang="en-US" sz="3600" err="1">
                <a:latin typeface="Roboto"/>
                <a:ea typeface="Verdana"/>
              </a:rPr>
              <a:t>Profiiliin</a:t>
            </a:r>
            <a:r>
              <a:rPr lang="en-US" sz="3600">
                <a:latin typeface="Roboto"/>
                <a:ea typeface="Verdana"/>
              </a:rPr>
              <a:t> </a:t>
            </a:r>
            <a:r>
              <a:rPr lang="en-US" sz="3600" err="1">
                <a:latin typeface="Roboto"/>
                <a:ea typeface="Verdana"/>
              </a:rPr>
              <a:t>kirjattavat</a:t>
            </a:r>
            <a:r>
              <a:rPr lang="en-US" sz="3600">
                <a:latin typeface="Roboto"/>
                <a:ea typeface="Verdana"/>
              </a:rPr>
              <a:t> </a:t>
            </a:r>
            <a:r>
              <a:rPr lang="en-US" sz="3600" err="1">
                <a:latin typeface="Roboto"/>
                <a:ea typeface="Verdana"/>
              </a:rPr>
              <a:t>asiat</a:t>
            </a:r>
            <a:endParaRPr lang="en-US" sz="3600" err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07F36C-1260-AF06-2496-6EF531BE75F6}"/>
              </a:ext>
            </a:extLst>
          </p:cNvPr>
          <p:cNvSpPr txBox="1">
            <a:spLocks/>
          </p:cNvSpPr>
          <p:nvPr/>
        </p:nvSpPr>
        <p:spPr>
          <a:xfrm>
            <a:off x="864055" y="1256501"/>
            <a:ext cx="10448991" cy="5085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5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Verdana" panose="020B0604030504040204" pitchFamily="34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err="1">
                <a:latin typeface="Roboto"/>
                <a:ea typeface="Verdana"/>
              </a:rPr>
              <a:t>Työntekijäprofiilin</a:t>
            </a:r>
            <a:r>
              <a:rPr lang="en-US" sz="1900">
                <a:latin typeface="Roboto"/>
                <a:ea typeface="Verdana"/>
              </a:rPr>
              <a:t> </a:t>
            </a:r>
            <a:r>
              <a:rPr lang="en-US" sz="1900" err="1">
                <a:latin typeface="Roboto"/>
                <a:ea typeface="Verdana"/>
              </a:rPr>
              <a:t>nimi</a:t>
            </a:r>
            <a:r>
              <a:rPr lang="en-US" sz="1900">
                <a:latin typeface="Roboto"/>
                <a:ea typeface="Verdana"/>
              </a:rPr>
              <a:t>:</a:t>
            </a:r>
            <a:endParaRPr lang="en-US" sz="19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err="1">
                <a:latin typeface="Roboto"/>
                <a:ea typeface="Verdana"/>
              </a:rPr>
              <a:t>Sitaatti</a:t>
            </a:r>
            <a:r>
              <a:rPr lang="en-US" sz="1900">
                <a:latin typeface="Roboto"/>
                <a:ea typeface="Verdana"/>
              </a:rPr>
              <a:t> </a:t>
            </a:r>
            <a:r>
              <a:rPr lang="en-US" sz="1900" err="1">
                <a:latin typeface="Roboto"/>
                <a:ea typeface="Verdana"/>
              </a:rPr>
              <a:t>työntekijältä</a:t>
            </a:r>
            <a:r>
              <a:rPr lang="en-US" sz="1900">
                <a:latin typeface="Roboto"/>
                <a:ea typeface="Verdana"/>
              </a:rPr>
              <a:t>:</a:t>
            </a:r>
            <a:endParaRPr lang="en-US" sz="19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latin typeface="Roboto"/>
                <a:ea typeface="Verdana"/>
              </a:rPr>
              <a:t>(</a:t>
            </a:r>
            <a:r>
              <a:rPr lang="en-US" sz="1900" err="1">
                <a:latin typeface="Roboto"/>
                <a:ea typeface="Verdana"/>
              </a:rPr>
              <a:t>Mahdollinen</a:t>
            </a:r>
            <a:r>
              <a:rPr lang="en-US" sz="1900">
                <a:latin typeface="Roboto"/>
                <a:ea typeface="Verdana"/>
              </a:rPr>
              <a:t> </a:t>
            </a:r>
            <a:r>
              <a:rPr lang="en-US" sz="1900" err="1">
                <a:latin typeface="Roboto"/>
                <a:ea typeface="Verdana"/>
              </a:rPr>
              <a:t>kuva</a:t>
            </a:r>
            <a:r>
              <a:rPr lang="en-US" sz="1900">
                <a:latin typeface="Roboto"/>
                <a:ea typeface="Verdana"/>
              </a:rPr>
              <a:t>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00">
              <a:latin typeface="Roboto"/>
              <a:ea typeface="Verdana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  <a:ea typeface="Verdana"/>
              </a:rPr>
              <a:t>Kuka hän on? (Tietoja esim. ikä, sukupuoli, perhe-/elämäntilanne, kansalaisuus, paikkakunta…)</a:t>
            </a:r>
            <a:endParaRPr lang="en-US" sz="1900">
              <a:latin typeface="Roboto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  <a:ea typeface="Verdana"/>
              </a:rPr>
              <a:t>Kuka hän on työssä (esim. työtehtävä/rooli, osa-/kokoaikaisuus, toimiala, työkokemus) ja millaista osaamista hänen työtehtävänsä vaatii erityisesti?  Missä hän on hyvä työssään?</a:t>
            </a:r>
            <a:endParaRPr lang="en-US" sz="1900">
              <a:latin typeface="Roboto"/>
              <a:ea typeface="Verdana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  <a:ea typeface="Verdana"/>
              </a:rPr>
              <a:t>Luonteenpiirteet ja mielenkiinnonkohteet </a:t>
            </a:r>
            <a:endParaRPr lang="fi-FI" sz="190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  <a:ea typeface="Verdana"/>
              </a:rPr>
              <a:t>Miten hän suhtautuu työhönsä sekä mitä tarpeita, odotuksia ja toiveita hänellä on työn suhteen? Missä osa-alueissa hän haluaisi kehittyä?</a:t>
            </a:r>
            <a:endParaRPr lang="fi-FI" sz="190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  <a:ea typeface="Verdana"/>
              </a:rPr>
              <a:t>Mikä hänelle on työssään motivoivaa ja on merkityksellistä?</a:t>
            </a:r>
            <a:endParaRPr lang="fi-FI" sz="1900">
              <a:latin typeface="Roboto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  <a:ea typeface="Verdana"/>
              </a:rPr>
              <a:t>Mikä häntä työssä turhauttaa?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</a:rPr>
              <a:t>Millaisia positiivisia tunteita hän kokee työssään?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fi-FI" sz="1900">
                <a:latin typeface="Roboto"/>
              </a:rPr>
              <a:t>Millaisia negatiivisia tunteita hän kokee työssään?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>
              <a:latin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2EB04-9C91-C8B6-A383-C194C59DF2FE}"/>
              </a:ext>
            </a:extLst>
          </p:cNvPr>
          <p:cNvSpPr txBox="1"/>
          <p:nvPr/>
        </p:nvSpPr>
        <p:spPr>
          <a:xfrm>
            <a:off x="1219199" y="2422071"/>
            <a:ext cx="10092732" cy="2993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18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97E38-ABEB-868E-81CF-B16AA07E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25F22F-8EF0-718F-B88B-C150B8A6F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497446"/>
              </p:ext>
            </p:extLst>
          </p:nvPr>
        </p:nvGraphicFramePr>
        <p:xfrm>
          <a:off x="827313" y="682484"/>
          <a:ext cx="10384974" cy="5279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7914">
                  <a:extLst>
                    <a:ext uri="{9D8B030D-6E8A-4147-A177-3AD203B41FA5}">
                      <a16:colId xmlns:a16="http://schemas.microsoft.com/office/drawing/2014/main" val="2164300069"/>
                    </a:ext>
                  </a:extLst>
                </a:gridCol>
                <a:gridCol w="4151782">
                  <a:extLst>
                    <a:ext uri="{9D8B030D-6E8A-4147-A177-3AD203B41FA5}">
                      <a16:colId xmlns:a16="http://schemas.microsoft.com/office/drawing/2014/main" val="1881624066"/>
                    </a:ext>
                  </a:extLst>
                </a:gridCol>
                <a:gridCol w="4415278">
                  <a:extLst>
                    <a:ext uri="{9D8B030D-6E8A-4147-A177-3AD203B41FA5}">
                      <a16:colId xmlns:a16="http://schemas.microsoft.com/office/drawing/2014/main" val="4227855355"/>
                    </a:ext>
                  </a:extLst>
                </a:gridCol>
              </a:tblGrid>
              <a:tr h="1759857"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Nimi ja kuva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1. 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Kuka hän on?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 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Kuka hän on työssä?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​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97673"/>
                  </a:ext>
                </a:extLst>
              </a:tr>
              <a:tr h="1759857"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Sitaatti</a:t>
                      </a:r>
                    </a:p>
                    <a:p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 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Luonne ja mielenkiinnonkohteet? 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 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Miten hän suhtautuu työhönsä?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​</a:t>
                      </a:r>
                    </a:p>
                    <a:p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912618"/>
                  </a:ext>
                </a:extLst>
              </a:tr>
              <a:tr h="1759857">
                <a:tc gridSpan="2"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 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Mikä häntä motivoi ja on hänelle työssä merkityksellistä?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 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Mikä häntä työssä turhauttaa?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5205"/>
                  </a:ext>
                </a:extLst>
              </a:tr>
            </a:tbl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AE711BF-FAE0-5A48-7691-2D49AA9A19D9}"/>
              </a:ext>
            </a:extLst>
          </p:cNvPr>
          <p:cNvSpPr/>
          <p:nvPr/>
        </p:nvSpPr>
        <p:spPr>
          <a:xfrm>
            <a:off x="910441" y="2742215"/>
            <a:ext cx="1658589" cy="1276677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B3087-8583-9981-6403-530A72251933}"/>
              </a:ext>
            </a:extLst>
          </p:cNvPr>
          <p:cNvSpPr txBox="1"/>
          <p:nvPr/>
        </p:nvSpPr>
        <p:spPr>
          <a:xfrm>
            <a:off x="744561" y="18252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Työntekijäprofiilin nimi:</a:t>
            </a:r>
            <a:r>
              <a:rPr lang="fi-FI"/>
              <a:t> </a:t>
            </a: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197DC8A-17F7-5B1E-C1FA-E2B5FBAC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55" y="74233"/>
            <a:ext cx="3108980" cy="443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24B2B4-0EA5-7868-726A-7A17A75DC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6" y="6263558"/>
            <a:ext cx="4369494" cy="5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6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85359-7C56-B690-E3EF-5B03D2E4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B4A686-7F45-F1DF-C323-B52D8355862B}"/>
              </a:ext>
            </a:extLst>
          </p:cNvPr>
          <p:cNvSpPr txBox="1"/>
          <p:nvPr/>
        </p:nvSpPr>
        <p:spPr>
          <a:xfrm>
            <a:off x="293913" y="10829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Name</a:t>
            </a:r>
            <a:r>
              <a:rPr lang="fi-FI"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fi-FI" sz="24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fi-FI"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4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profile</a:t>
            </a:r>
            <a:r>
              <a:rPr lang="fi-FI"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5E3D362-B91C-0FD7-46CB-9FD23AEE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55" y="74233"/>
            <a:ext cx="3108980" cy="443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9A332-1CF2-F42B-EC36-5B3B61C3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6" y="6263558"/>
            <a:ext cx="4369494" cy="529983"/>
          </a:xfrm>
          <a:prstGeom prst="rect">
            <a:avLst/>
          </a:prstGeo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6ABC6EC-D19B-B639-7525-9F9DFCCDBD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3913" y="622415"/>
          <a:ext cx="11501864" cy="5495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316">
                  <a:extLst>
                    <a:ext uri="{9D8B030D-6E8A-4147-A177-3AD203B41FA5}">
                      <a16:colId xmlns:a16="http://schemas.microsoft.com/office/drawing/2014/main" val="2164300069"/>
                    </a:ext>
                  </a:extLst>
                </a:gridCol>
                <a:gridCol w="3233057">
                  <a:extLst>
                    <a:ext uri="{9D8B030D-6E8A-4147-A177-3AD203B41FA5}">
                      <a16:colId xmlns:a16="http://schemas.microsoft.com/office/drawing/2014/main" val="1881624066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4227855355"/>
                    </a:ext>
                  </a:extLst>
                </a:gridCol>
                <a:gridCol w="2760634">
                  <a:extLst>
                    <a:ext uri="{9D8B030D-6E8A-4147-A177-3AD203B41FA5}">
                      <a16:colId xmlns:a16="http://schemas.microsoft.com/office/drawing/2014/main" val="3474947701"/>
                    </a:ext>
                  </a:extLst>
                </a:gridCol>
              </a:tblGrid>
              <a:tr h="1831785"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/>
                          <a:ea typeface="Roboto"/>
                          <a:cs typeface="Roboto"/>
                        </a:rPr>
                        <a:t>1. </a:t>
                      </a:r>
                      <a:r>
                        <a:rPr lang="fi-FI" sz="11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Who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is he/</a:t>
                      </a:r>
                      <a:r>
                        <a:rPr lang="fi-FI" sz="11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she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/>
                          <a:ea typeface="Roboto"/>
                          <a:cs typeface="Roboto"/>
                        </a:rPr>
                        <a:t> ?</a:t>
                      </a:r>
                    </a:p>
                    <a:p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  <a:p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/>
                        <a:ea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Who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is he/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she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at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?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​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7.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Positive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emotions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one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feels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at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</a:t>
                      </a:r>
                      <a:endParaRPr lang="fi-FI" sz="1100" b="0" i="0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97673"/>
                  </a:ext>
                </a:extLst>
              </a:tr>
              <a:tr h="915893">
                <a:tc rowSpan="2">
                  <a:txBody>
                    <a:bodyPr/>
                    <a:lstStyle/>
                    <a:p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Quote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Personality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traits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and </a:t>
                      </a:r>
                      <a:r>
                        <a:rPr lang="fi-FI" sz="11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interests</a:t>
                      </a:r>
                      <a:r>
                        <a:rPr lang="fi-FI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?</a:t>
                      </a:r>
                    </a:p>
                    <a:p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4.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does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he/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she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think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about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his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her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and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are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his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/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her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err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expectations</a:t>
                      </a:r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?</a:t>
                      </a:r>
                      <a:r>
                        <a:rPr lang="en-US" sz="1100">
                          <a:latin typeface="Roboto"/>
                          <a:ea typeface="Verdana"/>
                        </a:rPr>
                        <a:t>
</a:t>
                      </a:r>
                      <a:endParaRPr lang="fi-FI" sz="1100" b="0" i="0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912618"/>
                  </a:ext>
                </a:extLst>
              </a:tr>
              <a:tr h="9158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 Negative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emotions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one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feels</a:t>
                      </a:r>
                      <a:r>
                        <a:rPr lang="fi-FI" sz="1100" b="0" i="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at </a:t>
                      </a:r>
                      <a:r>
                        <a:rPr lang="fi-FI" sz="1100" b="0" i="0" kern="120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work</a:t>
                      </a:r>
                      <a:endParaRPr lang="fi-FI" sz="1100" b="0" i="0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18396"/>
                  </a:ext>
                </a:extLst>
              </a:tr>
              <a:tr h="1831785">
                <a:tc gridSpan="2"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 </a:t>
                      </a:r>
                      <a:r>
                        <a:rPr lang="en-US" sz="1100">
                          <a:latin typeface="Roboto"/>
                          <a:ea typeface="Verdana"/>
                        </a:rPr>
                        <a:t>What is motivating and meaningful to him/her in his/her work?</a:t>
                      </a:r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fi-FI" sz="110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6. </a:t>
                      </a: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frustrates him/her at work?</a:t>
                      </a:r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sz="1100" b="0" i="0" u="none" strike="noStrike" kern="12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25205"/>
                  </a:ext>
                </a:extLst>
              </a:tr>
            </a:tbl>
          </a:graphicData>
        </a:graphic>
      </p:graphicFrame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ADE96A5-5D15-7228-3F48-70F4EDAD5B0D}"/>
              </a:ext>
            </a:extLst>
          </p:cNvPr>
          <p:cNvSpPr/>
          <p:nvPr/>
        </p:nvSpPr>
        <p:spPr>
          <a:xfrm>
            <a:off x="413655" y="2760132"/>
            <a:ext cx="1730829" cy="1124277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75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 tekstisivut">
  <a:themeElements>
    <a:clrScheme name="LAB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2FC1"/>
      </a:accent1>
      <a:accent2>
        <a:srgbClr val="00C1E5"/>
      </a:accent2>
      <a:accent3>
        <a:srgbClr val="00BD7F"/>
      </a:accent3>
      <a:accent4>
        <a:srgbClr val="B3EDFB"/>
      </a:accent4>
      <a:accent5>
        <a:srgbClr val="AEEFCE"/>
      </a:accent5>
      <a:accent6>
        <a:srgbClr val="FDEAE0"/>
      </a:accent6>
      <a:hlink>
        <a:srgbClr val="052F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2593" b="-2593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B-esityspohja-2024" id="{3430B154-5C4D-B04D-8186-B409347A2421}" vid="{5140467E-880B-AF4D-BB9C-9F495B3E2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C9374A001EA94185411B611B8FC3D3" ma:contentTypeVersion="11" ma:contentTypeDescription="Luo uusi asiakirja." ma:contentTypeScope="" ma:versionID="3cfb19ecc42d2b35522ea0a35aeb0a27">
  <xsd:schema xmlns:xsd="http://www.w3.org/2001/XMLSchema" xmlns:xs="http://www.w3.org/2001/XMLSchema" xmlns:p="http://schemas.microsoft.com/office/2006/metadata/properties" xmlns:ns2="bc301d38-12cc-4e48-ac43-bc3e3430e103" xmlns:ns3="4f60e5fd-0e47-40d0-970f-82b9f737f7dc" targetNamespace="http://schemas.microsoft.com/office/2006/metadata/properties" ma:root="true" ma:fieldsID="ecdf0d16c5f13a42456cf3bc0807d688" ns2:_="" ns3:_="">
    <xsd:import namespace="bc301d38-12cc-4e48-ac43-bc3e3430e103"/>
    <xsd:import namespace="4f60e5fd-0e47-40d0-970f-82b9f737f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01d38-12cc-4e48-ac43-bc3e3430e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0e5fd-0e47-40d0-970f-82b9f737f7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34e814-fbec-4e0b-92b6-04a487c36c7d}" ma:internalName="TaxCatchAll" ma:showField="CatchAllData" ma:web="4f60e5fd-0e47-40d0-970f-82b9f737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301d38-12cc-4e48-ac43-bc3e3430e103">
      <Terms xmlns="http://schemas.microsoft.com/office/infopath/2007/PartnerControls"/>
    </lcf76f155ced4ddcb4097134ff3c332f>
    <TaxCatchAll xmlns="4f60e5fd-0e47-40d0-970f-82b9f737f7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B970B-1170-45FF-9193-9FA07AA41C9E}">
  <ds:schemaRefs>
    <ds:schemaRef ds:uri="4f60e5fd-0e47-40d0-970f-82b9f737f7dc"/>
    <ds:schemaRef ds:uri="bc301d38-12cc-4e48-ac43-bc3e3430e1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A06E16-FF23-43AD-B811-F5D49F5AE5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bc301d38-12cc-4e48-ac43-bc3e3430e103"/>
    <ds:schemaRef ds:uri="http://purl.org/dc/dcmitype/"/>
    <ds:schemaRef ds:uri="4f60e5fd-0e47-40d0-970f-82b9f737f7d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D7BF7C0-0A48-480E-9F2A-06596E53D5F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dc41d9b-b010-4340-bce3-e554a9fc2bef}" enabled="1" method="Privileged" siteId="{fa6944af-cc7c-4cd8-9154-c011327989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Roboto</vt:lpstr>
      <vt:lpstr>LAB tekstisivut</vt:lpstr>
      <vt:lpstr>Office Theme</vt:lpstr>
      <vt:lpstr>Työntekijäprofiilin laatiminen</vt:lpstr>
      <vt:lpstr>Profiiliin kirjattavat asiat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Kirsi Tanner (TAMK)</dc:creator>
  <cp:lastModifiedBy>Mika Kylänen (TAMK)</cp:lastModifiedBy>
  <cp:revision>1</cp:revision>
  <dcterms:created xsi:type="dcterms:W3CDTF">2025-03-31T07:10:53Z</dcterms:created>
  <dcterms:modified xsi:type="dcterms:W3CDTF">2025-06-03T05:46:03Z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0x0101002DC9374A001EA94185411B611B8FC3D3</vt:lpwstr>
  </property>
  <property fmtid="{D5CDD505-2E9C-101B-9397-08002B2CF9AE}" pid="3" name="MediaServiceImageTags">
    <vt:lpwstr/>
  </property>
</Properties>
</file>